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2"/>
  </p:notesMasterIdLst>
  <p:sldIdLst>
    <p:sldId id="264" r:id="rId2"/>
    <p:sldId id="720" r:id="rId3"/>
    <p:sldId id="512" r:id="rId4"/>
    <p:sldId id="278" r:id="rId5"/>
    <p:sldId id="715" r:id="rId6"/>
    <p:sldId id="696" r:id="rId7"/>
    <p:sldId id="697" r:id="rId8"/>
    <p:sldId id="312" r:id="rId9"/>
    <p:sldId id="316" r:id="rId10"/>
    <p:sldId id="313" r:id="rId11"/>
    <p:sldId id="728" r:id="rId12"/>
    <p:sldId id="726" r:id="rId13"/>
    <p:sldId id="708" r:id="rId14"/>
    <p:sldId id="719" r:id="rId15"/>
    <p:sldId id="727" r:id="rId16"/>
    <p:sldId id="709" r:id="rId17"/>
    <p:sldId id="729" r:id="rId18"/>
    <p:sldId id="681" r:id="rId19"/>
    <p:sldId id="712" r:id="rId20"/>
    <p:sldId id="492" r:id="rId21"/>
    <p:sldId id="694" r:id="rId22"/>
    <p:sldId id="722" r:id="rId23"/>
    <p:sldId id="674" r:id="rId24"/>
    <p:sldId id="730" r:id="rId25"/>
    <p:sldId id="544" r:id="rId26"/>
    <p:sldId id="545" r:id="rId27"/>
    <p:sldId id="550" r:id="rId28"/>
    <p:sldId id="275" r:id="rId29"/>
    <p:sldId id="724" r:id="rId30"/>
    <p:sldId id="273" r:id="rId31"/>
    <p:sldId id="721" r:id="rId32"/>
    <p:sldId id="571" r:id="rId33"/>
    <p:sldId id="570" r:id="rId34"/>
    <p:sldId id="725" r:id="rId35"/>
    <p:sldId id="488" r:id="rId36"/>
    <p:sldId id="489" r:id="rId37"/>
    <p:sldId id="490" r:id="rId38"/>
    <p:sldId id="573" r:id="rId39"/>
    <p:sldId id="592" r:id="rId40"/>
    <p:sldId id="505"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AED6"/>
    <a:srgbClr val="FF9400"/>
    <a:srgbClr val="FFC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86"/>
    <p:restoredTop sz="96327"/>
  </p:normalViewPr>
  <p:slideViewPr>
    <p:cSldViewPr snapToGrid="0">
      <p:cViewPr varScale="1">
        <p:scale>
          <a:sx n="129" d="100"/>
          <a:sy n="129" d="100"/>
        </p:scale>
        <p:origin x="232" y="352"/>
      </p:cViewPr>
      <p:guideLst/>
    </p:cSldViewPr>
  </p:slideViewPr>
  <p:notesTextViewPr>
    <p:cViewPr>
      <p:scale>
        <a:sx n="1" d="1"/>
        <a:sy n="1" d="1"/>
      </p:scale>
      <p:origin x="0" y="0"/>
    </p:cViewPr>
  </p:notesTextViewPr>
  <p:notesViewPr>
    <p:cSldViewPr snapToGrid="0">
      <p:cViewPr varScale="1">
        <p:scale>
          <a:sx n="93" d="100"/>
          <a:sy n="93" d="100"/>
        </p:scale>
        <p:origin x="3568"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BE83B-754F-B948-8CD7-D8047F5EE2C4}" type="datetimeFigureOut">
              <a:rPr kumimoji="1" lang="zh-TW" altLang="en-US" smtClean="0"/>
              <a:t>2026/1/26</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36D1C-D09F-2A41-BBEA-6549EF3DDB65}" type="slidenum">
              <a:rPr kumimoji="1" lang="zh-TW" altLang="en-US" smtClean="0"/>
              <a:t>‹#›</a:t>
            </a:fld>
            <a:endParaRPr kumimoji="1" lang="zh-TW" altLang="en-US"/>
          </a:p>
        </p:txBody>
      </p:sp>
    </p:spTree>
    <p:extLst>
      <p:ext uri="{BB962C8B-B14F-4D97-AF65-F5344CB8AC3E}">
        <p14:creationId xmlns:p14="http://schemas.microsoft.com/office/powerpoint/2010/main" val="295141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5</a:t>
            </a:fld>
            <a:endParaRPr kumimoji="1" lang="zh-TW" altLang="en-US"/>
          </a:p>
        </p:txBody>
      </p:sp>
    </p:spTree>
    <p:extLst>
      <p:ext uri="{BB962C8B-B14F-4D97-AF65-F5344CB8AC3E}">
        <p14:creationId xmlns:p14="http://schemas.microsoft.com/office/powerpoint/2010/main" val="4049099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a:p>
        </p:txBody>
      </p:sp>
      <p:sp>
        <p:nvSpPr>
          <p:cNvPr id="4" name="Date Placeholder 3"/>
          <p:cNvSpPr>
            <a:spLocks noGrp="1"/>
          </p:cNvSpPr>
          <p:nvPr>
            <p:ph type="dt" sz="half" idx="10"/>
          </p:nvPr>
        </p:nvSpPr>
        <p:spPr/>
        <p:txBody>
          <a:bodyPr/>
          <a:lstStyle/>
          <a:p>
            <a:fld id="{4BDF68E2-58F2-4D09-BE8B-E3BD06533059}" type="datetimeFigureOut">
              <a:rPr lang="en-US" dirty="0"/>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5342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2E2D6473-DF6D-4702-B328-E0DD40540A4E}" type="datetimeFigureOut">
              <a:rPr lang="en-US" dirty="0"/>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Title 1">
            <a:extLst>
              <a:ext uri="{FF2B5EF4-FFF2-40B4-BE49-F238E27FC236}">
                <a16:creationId xmlns:a16="http://schemas.microsoft.com/office/drawing/2014/main" id="{25B6B208-0D45-71D0-C7BE-D6974D30EB1D}"/>
              </a:ext>
            </a:extLst>
          </p:cNvPr>
          <p:cNvSpPr>
            <a:spLocks noGrp="1"/>
          </p:cNvSpPr>
          <p:nvPr>
            <p:ph type="title"/>
          </p:nvPr>
        </p:nvSpPr>
        <p:spPr>
          <a:xfrm>
            <a:off x="1097280" y="356088"/>
            <a:ext cx="10058400" cy="1033416"/>
          </a:xfrm>
        </p:spPr>
        <p:txBody>
          <a:bodyPr/>
          <a:lstStyle>
            <a:lvl1pPr marL="0">
              <a:defRPr/>
            </a:lvl1pPr>
          </a:lstStyle>
          <a:p>
            <a:r>
              <a:rPr lang="zh-TW" altLang="en-US"/>
              <a:t>按一下以編輯母片標題樣式</a:t>
            </a:r>
            <a:endParaRPr lang="en-US" dirty="0"/>
          </a:p>
        </p:txBody>
      </p:sp>
    </p:spTree>
    <p:extLst>
      <p:ext uri="{BB962C8B-B14F-4D97-AF65-F5344CB8AC3E}">
        <p14:creationId xmlns:p14="http://schemas.microsoft.com/office/powerpoint/2010/main" val="9010684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E26F7E3A-B166-407D-9866-32884E7D5B37}" type="datetimeFigureOut">
              <a:rPr lang="en-US" dirty="0"/>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341436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653143" y="356088"/>
            <a:ext cx="10918371" cy="1033416"/>
          </a:xfrm>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a:xfrm>
            <a:off x="653143" y="1845734"/>
            <a:ext cx="10918371"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sz="1400"/>
            </a:lvl1pPr>
          </a:lstStyle>
          <a:p>
            <a:endParaRPr lang="en-US" dirty="0"/>
          </a:p>
        </p:txBody>
      </p:sp>
      <p:sp>
        <p:nvSpPr>
          <p:cNvPr id="5" name="Footer Placeholder 4"/>
          <p:cNvSpPr>
            <a:spLocks noGrp="1"/>
          </p:cNvSpPr>
          <p:nvPr>
            <p:ph type="ftr" sz="quarter" idx="11"/>
          </p:nvPr>
        </p:nvSpPr>
        <p:spPr/>
        <p:txBody>
          <a:bodyPr/>
          <a:lstStyle>
            <a:lvl1pPr>
              <a:defRPr sz="1400"/>
            </a:lvl1pPr>
          </a:lstStyle>
          <a:p>
            <a:endParaRPr lang="en-US" dirty="0"/>
          </a:p>
        </p:txBody>
      </p:sp>
      <p:sp>
        <p:nvSpPr>
          <p:cNvPr id="14" name="Slide Number Placeholder 5">
            <a:extLst>
              <a:ext uri="{FF2B5EF4-FFF2-40B4-BE49-F238E27FC236}">
                <a16:creationId xmlns:a16="http://schemas.microsoft.com/office/drawing/2014/main" id="{47DAD89E-131D-FDCA-9260-AC41911030D0}"/>
              </a:ext>
            </a:extLst>
          </p:cNvPr>
          <p:cNvSpPr>
            <a:spLocks noGrp="1"/>
          </p:cNvSpPr>
          <p:nvPr>
            <p:ph type="sldNum" sz="quarter" idx="12"/>
          </p:nvPr>
        </p:nvSpPr>
        <p:spPr>
          <a:xfrm>
            <a:off x="10612955" y="6415560"/>
            <a:ext cx="1312025" cy="365125"/>
          </a:xfrm>
        </p:spPr>
        <p:txBody>
          <a:bodyPr/>
          <a:lstStyle>
            <a:lvl1pPr>
              <a:defRPr sz="1400">
                <a:solidFill>
                  <a:schemeClr val="tx1"/>
                </a:solidFill>
              </a:defRPr>
            </a:lvl1pPr>
          </a:lstStyle>
          <a:p>
            <a:fld id="{6113E31D-E2AB-40D1-8B51-AFA5AFEF393A}" type="slidenum">
              <a:rPr lang="en-US" smtClean="0"/>
              <a:pPr/>
              <a:t>‹#›</a:t>
            </a:fld>
            <a:endParaRPr lang="en-US" dirty="0"/>
          </a:p>
        </p:txBody>
      </p:sp>
      <p:sp>
        <p:nvSpPr>
          <p:cNvPr id="6" name="文字方塊 5">
            <a:extLst>
              <a:ext uri="{FF2B5EF4-FFF2-40B4-BE49-F238E27FC236}">
                <a16:creationId xmlns:a16="http://schemas.microsoft.com/office/drawing/2014/main" id="{8B05C12B-E59D-D8B7-A3B4-27931CBD675F}"/>
              </a:ext>
            </a:extLst>
          </p:cNvPr>
          <p:cNvSpPr txBox="1"/>
          <p:nvPr userDrawn="1"/>
        </p:nvSpPr>
        <p:spPr>
          <a:xfrm>
            <a:off x="423038" y="6442992"/>
            <a:ext cx="557608" cy="268984"/>
          </a:xfrm>
          <a:prstGeom prst="rect">
            <a:avLst/>
          </a:prstGeom>
          <a:noFill/>
        </p:spPr>
        <p:txBody>
          <a:bodyPr wrap="square" rtlCol="0">
            <a:spAutoFit/>
          </a:bodyPr>
          <a:lstStyle/>
          <a:p>
            <a:pPr>
              <a:lnSpc>
                <a:spcPct val="80000"/>
              </a:lnSpc>
            </a:pPr>
            <a:r>
              <a:rPr kumimoji="1" lang="en-US" altLang="zh-TW" sz="1400" dirty="0">
                <a:ea typeface="Nanum Brush Script" panose="03060600000000000000" pitchFamily="66" charset="-127"/>
                <a:cs typeface="Arial" panose="020B0604020202020204" pitchFamily="34" charset="0"/>
              </a:rPr>
              <a:t>NLP</a:t>
            </a:r>
            <a:endParaRPr kumimoji="1" lang="zh-TW" altLang="en-US" sz="1400" dirty="0">
              <a:cs typeface="Arial" panose="020B0604020202020204" pitchFamily="34" charset="0"/>
            </a:endParaRPr>
          </a:p>
        </p:txBody>
      </p:sp>
      <p:pic>
        <p:nvPicPr>
          <p:cNvPr id="7" name="圖形 6" descr="聊天泡泡 外框">
            <a:extLst>
              <a:ext uri="{FF2B5EF4-FFF2-40B4-BE49-F238E27FC236}">
                <a16:creationId xmlns:a16="http://schemas.microsoft.com/office/drawing/2014/main" id="{0B067696-6EA5-0A4A-14B8-D7C17072F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093" y="6388664"/>
            <a:ext cx="377640" cy="377640"/>
          </a:xfrm>
          <a:prstGeom prst="rect">
            <a:avLst/>
          </a:prstGeom>
        </p:spPr>
      </p:pic>
    </p:spTree>
    <p:extLst>
      <p:ext uri="{BB962C8B-B14F-4D97-AF65-F5344CB8AC3E}">
        <p14:creationId xmlns:p14="http://schemas.microsoft.com/office/powerpoint/2010/main" val="41798683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0EBB0C4-6273-4C6E-B9BD-2EDC30F1CD52}" type="datetimeFigureOut">
              <a:rPr lang="en-US" dirty="0"/>
              <a:t>1/26/26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165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19AB4D41-86C1-4908-B66A-0B50CEB3BF29}" type="datetimeFigureOut">
              <a:rPr lang="en-US" dirty="0"/>
              <a:t>1/26/26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23DAB314-DF41-49F3-8643-5960470A9A8E}"/>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1776496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E6426E2C-56C1-4E0D-A793-0088A7FDD37E}" type="datetimeFigureOut">
              <a:rPr lang="en-US" dirty="0"/>
              <a:t>1/26/26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826FF28B-EE0C-0976-1882-688F90260E58}"/>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31637920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dirty="0"/>
              <a:t>1/26/26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
        <p:nvSpPr>
          <p:cNvPr id="6" name="Title Placeholder 1">
            <a:extLst>
              <a:ext uri="{FF2B5EF4-FFF2-40B4-BE49-F238E27FC236}">
                <a16:creationId xmlns:a16="http://schemas.microsoft.com/office/drawing/2014/main" id="{78DE478E-C0B1-6FFC-0061-DA2334C3F997}"/>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256671989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1/26/26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41131067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1/26/26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1792268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userDrawn="1"/>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9CAD897-D46E-4AD2-BD9B-49DD3E640873}" type="datetimeFigureOut">
              <a:rPr lang="en-US" dirty="0"/>
              <a:t>1/26/26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4916162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676003" y="1355758"/>
            <a:ext cx="10839994" cy="45719"/>
          </a:xfrm>
          <a:prstGeom prst="rect">
            <a:avLst/>
          </a:prstGeom>
          <a:solidFill>
            <a:srgbClr val="FF94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chemeClr val="tx1"/>
                </a:solidFill>
              </a:defRPr>
            </a:lvl1pPr>
          </a:lstStyle>
          <a:p>
            <a:r>
              <a:rPr lang="en-US" dirty="0"/>
              <a:t>CGU</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671012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sli.do/event/svgYBB2Akxi7FBsuMzAyTc" TargetMode="Externa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圓角矩形 7">
            <a:extLst>
              <a:ext uri="{FF2B5EF4-FFF2-40B4-BE49-F238E27FC236}">
                <a16:creationId xmlns:a16="http://schemas.microsoft.com/office/drawing/2014/main" id="{AA8F8551-2C61-48D1-9E5C-345C10BAAC8B}"/>
              </a:ext>
            </a:extLst>
          </p:cNvPr>
          <p:cNvSpPr/>
          <p:nvPr/>
        </p:nvSpPr>
        <p:spPr>
          <a:xfrm>
            <a:off x="667422" y="1848574"/>
            <a:ext cx="10857156" cy="2857500"/>
          </a:xfrm>
          <a:prstGeom prst="roundRect">
            <a:avLst/>
          </a:prstGeom>
          <a:solidFill>
            <a:srgbClr val="FFC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8C058193-D513-E805-2BD5-118E50D976F8}"/>
              </a:ext>
            </a:extLst>
          </p:cNvPr>
          <p:cNvSpPr>
            <a:spLocks noGrp="1"/>
          </p:cNvSpPr>
          <p:nvPr>
            <p:ph type="ctrTitle"/>
          </p:nvPr>
        </p:nvSpPr>
        <p:spPr>
          <a:xfrm>
            <a:off x="836579" y="2128183"/>
            <a:ext cx="10687999" cy="2370511"/>
          </a:xfrm>
        </p:spPr>
        <p:txBody>
          <a:bodyPr anchor="ctr">
            <a:normAutofit fontScale="90000"/>
          </a:bodyPr>
          <a:lstStyle/>
          <a:p>
            <a:pPr>
              <a:lnSpc>
                <a:spcPct val="114000"/>
              </a:lnSpc>
            </a:pPr>
            <a:r>
              <a:rPr kumimoji="1" lang="zh-TW" altLang="en-US" sz="6600" b="1" dirty="0">
                <a:ea typeface="Microsoft JhengHei" panose="020B0604030504040204" pitchFamily="34" charset="-120"/>
              </a:rPr>
              <a:t>智慧運算技術導論</a:t>
            </a:r>
            <a:br>
              <a:rPr kumimoji="1" lang="en-US" altLang="zh-TW" sz="6600" b="1" dirty="0">
                <a:ea typeface="Microsoft JhengHei" panose="020B0604030504040204" pitchFamily="34" charset="-120"/>
              </a:rPr>
            </a:br>
            <a:r>
              <a:rPr kumimoji="1" lang="zh-TW" altLang="en-US" sz="6600" b="1" dirty="0">
                <a:solidFill>
                  <a:srgbClr val="0070C0"/>
                </a:solidFill>
                <a:ea typeface="Microsoft JhengHei" panose="020B0604030504040204" pitchFamily="34" charset="-120"/>
              </a:rPr>
              <a:t>自然語言處理</a:t>
            </a:r>
            <a:r>
              <a:rPr kumimoji="1" lang="zh-TW" altLang="en-US" sz="6600" b="1" dirty="0">
                <a:ea typeface="Microsoft JhengHei" panose="020B0604030504040204" pitchFamily="34" charset="-120"/>
              </a:rPr>
              <a:t>篇</a:t>
            </a:r>
            <a:r>
              <a:rPr kumimoji="1" lang="en-US" altLang="zh-TW" sz="6600" b="1" dirty="0">
                <a:ea typeface="Microsoft JhengHei" panose="020B0604030504040204" pitchFamily="34" charset="-120"/>
              </a:rPr>
              <a:t> - </a:t>
            </a:r>
            <a:r>
              <a:rPr kumimoji="1" lang="en-US" altLang="zh-TW" sz="6600" b="1" dirty="0">
                <a:solidFill>
                  <a:srgbClr val="0070C0"/>
                </a:solidFill>
                <a:ea typeface="Microsoft JhengHei" panose="020B0604030504040204" pitchFamily="34" charset="-120"/>
              </a:rPr>
              <a:t>Embeddings</a:t>
            </a:r>
            <a:endParaRPr kumimoji="1" lang="zh-TW" altLang="en-US" sz="6000" b="1" dirty="0">
              <a:solidFill>
                <a:srgbClr val="0070C0"/>
              </a:solidFill>
              <a:ea typeface="Microsoft JhengHei" panose="020B0604030504040204" pitchFamily="34" charset="-120"/>
            </a:endParaRPr>
          </a:p>
        </p:txBody>
      </p:sp>
      <p:sp>
        <p:nvSpPr>
          <p:cNvPr id="12" name="文字方塊 11">
            <a:extLst>
              <a:ext uri="{FF2B5EF4-FFF2-40B4-BE49-F238E27FC236}">
                <a16:creationId xmlns:a16="http://schemas.microsoft.com/office/drawing/2014/main" id="{2F843A79-3FEF-CDAD-6B9A-C5A7AD279D2D}"/>
              </a:ext>
            </a:extLst>
          </p:cNvPr>
          <p:cNvSpPr txBox="1"/>
          <p:nvPr/>
        </p:nvSpPr>
        <p:spPr>
          <a:xfrm>
            <a:off x="836578" y="5010533"/>
            <a:ext cx="4544155" cy="1420325"/>
          </a:xfrm>
          <a:prstGeom prst="rect">
            <a:avLst/>
          </a:prstGeom>
          <a:noFill/>
        </p:spPr>
        <p:txBody>
          <a:bodyPr wrap="square" rtlCol="0">
            <a:spAutoFit/>
          </a:bodyPr>
          <a:lstStyle/>
          <a:p>
            <a:pPr>
              <a:lnSpc>
                <a:spcPct val="150000"/>
              </a:lnSpc>
            </a:pPr>
            <a:r>
              <a:rPr kumimoji="1" lang="zh-TW" altLang="en-US" sz="2000" b="1" dirty="0">
                <a:latin typeface="+mj-lt"/>
                <a:ea typeface="Microsoft JhengHei" panose="020B0604030504040204" pitchFamily="34" charset="-120"/>
                <a:cs typeface="Calibri" panose="020F0502020204030204" pitchFamily="34" charset="0"/>
              </a:rPr>
              <a:t>林英嘉 </a:t>
            </a:r>
            <a:r>
              <a:rPr kumimoji="1" lang="en-US" altLang="zh-TW" sz="2000" b="1" dirty="0">
                <a:latin typeface="+mj-lt"/>
                <a:ea typeface="Microsoft JhengHei" panose="020B0604030504040204" pitchFamily="34" charset="-120"/>
                <a:cs typeface="Calibri" panose="020F0502020204030204" pitchFamily="34" charset="0"/>
              </a:rPr>
              <a:t>(Ying-Jia Lin)</a:t>
            </a:r>
          </a:p>
          <a:p>
            <a:pPr>
              <a:lnSpc>
                <a:spcPct val="150000"/>
              </a:lnSpc>
            </a:pPr>
            <a:r>
              <a:rPr kumimoji="1" lang="zh-TW" altLang="en-US" sz="2000" b="1" dirty="0">
                <a:latin typeface="+mj-lt"/>
                <a:ea typeface="Microsoft JhengHei" panose="020B0604030504040204" pitchFamily="34" charset="-120"/>
                <a:cs typeface="Calibri" panose="020F0502020204030204" pitchFamily="34" charset="0"/>
              </a:rPr>
              <a:t>長庚大學人工智慧學系</a:t>
            </a:r>
            <a:endParaRPr kumimoji="1" lang="en-US" altLang="zh-TW" sz="2000" b="1" dirty="0">
              <a:latin typeface="+mj-lt"/>
              <a:ea typeface="Microsoft JhengHei" panose="020B0604030504040204" pitchFamily="34" charset="-120"/>
              <a:cs typeface="Calibri" panose="020F0502020204030204" pitchFamily="34" charset="0"/>
            </a:endParaRPr>
          </a:p>
          <a:p>
            <a:pPr>
              <a:lnSpc>
                <a:spcPct val="150000"/>
              </a:lnSpc>
            </a:pPr>
            <a:r>
              <a:rPr kumimoji="1" lang="en-US" altLang="zh-TW" sz="2000" b="1" dirty="0">
                <a:latin typeface="+mj-lt"/>
                <a:ea typeface="Microsoft JhengHei" panose="020B0604030504040204" pitchFamily="34" charset="-120"/>
                <a:cs typeface="Calibri" panose="020F0502020204030204" pitchFamily="34" charset="0"/>
              </a:rPr>
              <a:t>2026/01/26</a:t>
            </a:r>
            <a:endParaRPr kumimoji="1" lang="zh-TW" altLang="en-US" sz="2000" b="1" dirty="0">
              <a:latin typeface="+mj-lt"/>
              <a:ea typeface="Microsoft JhengHei" panose="020B0604030504040204" pitchFamily="34" charset="-120"/>
              <a:cs typeface="Calibri" panose="020F0502020204030204" pitchFamily="34" charset="0"/>
            </a:endParaRPr>
          </a:p>
        </p:txBody>
      </p:sp>
      <p:pic>
        <p:nvPicPr>
          <p:cNvPr id="3" name="圖片 2">
            <a:extLst>
              <a:ext uri="{FF2B5EF4-FFF2-40B4-BE49-F238E27FC236}">
                <a16:creationId xmlns:a16="http://schemas.microsoft.com/office/drawing/2014/main" id="{2C0C8410-1877-4FB2-39F9-E0CFE0480EEA}"/>
              </a:ext>
            </a:extLst>
          </p:cNvPr>
          <p:cNvPicPr>
            <a:picLocks noChangeAspect="1"/>
          </p:cNvPicPr>
          <p:nvPr/>
        </p:nvPicPr>
        <p:blipFill>
          <a:blip r:embed="rId2"/>
          <a:stretch>
            <a:fillRect/>
          </a:stretch>
        </p:blipFill>
        <p:spPr>
          <a:xfrm>
            <a:off x="10053117" y="247016"/>
            <a:ext cx="1394460" cy="1394460"/>
          </a:xfrm>
          <a:prstGeom prst="rect">
            <a:avLst/>
          </a:prstGeom>
        </p:spPr>
      </p:pic>
      <p:sp>
        <p:nvSpPr>
          <p:cNvPr id="5" name="文字方塊 4">
            <a:extLst>
              <a:ext uri="{FF2B5EF4-FFF2-40B4-BE49-F238E27FC236}">
                <a16:creationId xmlns:a16="http://schemas.microsoft.com/office/drawing/2014/main" id="{1E7882D6-C65A-9B07-8CE2-0E2D2125A7F7}"/>
              </a:ext>
            </a:extLst>
          </p:cNvPr>
          <p:cNvSpPr txBox="1"/>
          <p:nvPr/>
        </p:nvSpPr>
        <p:spPr>
          <a:xfrm>
            <a:off x="9185279" y="5425440"/>
            <a:ext cx="1889677" cy="646331"/>
          </a:xfrm>
          <a:prstGeom prst="rect">
            <a:avLst/>
          </a:prstGeom>
          <a:noFill/>
        </p:spPr>
        <p:txBody>
          <a:bodyPr wrap="square" rtlCol="0">
            <a:spAutoFit/>
          </a:bodyPr>
          <a:lstStyle/>
          <a:p>
            <a:r>
              <a:rPr kumimoji="1" lang="en" altLang="zh-TW" dirty="0" err="1"/>
              <a:t>Slido</a:t>
            </a:r>
            <a:endParaRPr kumimoji="1" lang="en" altLang="zh-TW" dirty="0"/>
          </a:p>
          <a:p>
            <a:r>
              <a:rPr kumimoji="1" lang="en" altLang="zh-TW" dirty="0"/>
              <a:t># AIMD (</a:t>
            </a:r>
            <a:r>
              <a:rPr kumimoji="1" lang="en" altLang="zh-TW" dirty="0">
                <a:hlinkClick r:id="rId3"/>
              </a:rPr>
              <a:t>Link</a:t>
            </a:r>
            <a:r>
              <a:rPr kumimoji="1" lang="en" altLang="zh-TW" dirty="0"/>
              <a:t>)</a:t>
            </a:r>
            <a:endParaRPr kumimoji="1" lang="zh-TW" altLang="en-US" dirty="0"/>
          </a:p>
        </p:txBody>
      </p:sp>
      <p:pic>
        <p:nvPicPr>
          <p:cNvPr id="1026" name="Picture 2" descr="人工智慧學系">
            <a:extLst>
              <a:ext uri="{FF2B5EF4-FFF2-40B4-BE49-F238E27FC236}">
                <a16:creationId xmlns:a16="http://schemas.microsoft.com/office/drawing/2014/main" id="{7626A666-0DC6-9E7F-FDD7-37CEB8CA0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317" y="915694"/>
            <a:ext cx="2051021" cy="587959"/>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71E4797B-8DA3-2322-B813-16A1A0273EBE}"/>
              </a:ext>
            </a:extLst>
          </p:cNvPr>
          <p:cNvPicPr>
            <a:picLocks noChangeAspect="1"/>
          </p:cNvPicPr>
          <p:nvPr/>
        </p:nvPicPr>
        <p:blipFill>
          <a:blip r:embed="rId5"/>
          <a:stretch>
            <a:fillRect/>
          </a:stretch>
        </p:blipFill>
        <p:spPr>
          <a:xfrm>
            <a:off x="7767066" y="428987"/>
            <a:ext cx="2139101" cy="504667"/>
          </a:xfrm>
          <a:prstGeom prst="rect">
            <a:avLst/>
          </a:prstGeom>
        </p:spPr>
      </p:pic>
      <p:pic>
        <p:nvPicPr>
          <p:cNvPr id="4" name="圖片 3">
            <a:extLst>
              <a:ext uri="{FF2B5EF4-FFF2-40B4-BE49-F238E27FC236}">
                <a16:creationId xmlns:a16="http://schemas.microsoft.com/office/drawing/2014/main" id="{FCF9C6A3-E13E-9AB1-AE44-EBB927DAE4A6}"/>
              </a:ext>
            </a:extLst>
          </p:cNvPr>
          <p:cNvPicPr>
            <a:picLocks noChangeAspect="1"/>
          </p:cNvPicPr>
          <p:nvPr/>
        </p:nvPicPr>
        <p:blipFill>
          <a:blip r:embed="rId6"/>
          <a:stretch>
            <a:fillRect/>
          </a:stretch>
        </p:blipFill>
        <p:spPr>
          <a:xfrm>
            <a:off x="7353300" y="4985683"/>
            <a:ext cx="1615439" cy="1615439"/>
          </a:xfrm>
          <a:prstGeom prst="rect">
            <a:avLst/>
          </a:prstGeom>
        </p:spPr>
      </p:pic>
    </p:spTree>
    <p:extLst>
      <p:ext uri="{BB962C8B-B14F-4D97-AF65-F5344CB8AC3E}">
        <p14:creationId xmlns:p14="http://schemas.microsoft.com/office/powerpoint/2010/main" val="385131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8BCDA0-487C-1827-E408-A70A1FFD6A9D}"/>
              </a:ext>
            </a:extLst>
          </p:cNvPr>
          <p:cNvSpPr>
            <a:spLocks noGrp="1"/>
          </p:cNvSpPr>
          <p:nvPr>
            <p:ph type="title"/>
          </p:nvPr>
        </p:nvSpPr>
        <p:spPr/>
        <p:txBody>
          <a:bodyPr/>
          <a:lstStyle/>
          <a:p>
            <a:r>
              <a:rPr kumimoji="1" lang="zh-TW" altLang="en-US" dirty="0"/>
              <a:t>以前的 </a:t>
            </a:r>
            <a:r>
              <a:rPr kumimoji="1" lang="en-US" altLang="zh-TW" dirty="0"/>
              <a:t>GPT</a:t>
            </a:r>
            <a:r>
              <a:rPr kumimoji="1" lang="zh-TW" altLang="en-US" dirty="0"/>
              <a:t> 有口吃</a:t>
            </a:r>
          </a:p>
        </p:txBody>
      </p:sp>
      <p:sp>
        <p:nvSpPr>
          <p:cNvPr id="4" name="投影片編號版面配置區 3">
            <a:extLst>
              <a:ext uri="{FF2B5EF4-FFF2-40B4-BE49-F238E27FC236}">
                <a16:creationId xmlns:a16="http://schemas.microsoft.com/office/drawing/2014/main" id="{7139575A-6C29-1E98-B79E-387E71BC48E7}"/>
              </a:ext>
            </a:extLst>
          </p:cNvPr>
          <p:cNvSpPr>
            <a:spLocks noGrp="1"/>
          </p:cNvSpPr>
          <p:nvPr>
            <p:ph type="sldNum" sz="quarter" idx="12"/>
          </p:nvPr>
        </p:nvSpPr>
        <p:spPr/>
        <p:txBody>
          <a:bodyPr/>
          <a:lstStyle/>
          <a:p>
            <a:fld id="{6113E31D-E2AB-40D1-8B51-AFA5AFEF393A}" type="slidenum">
              <a:rPr lang="en-US" smtClean="0"/>
              <a:pPr/>
              <a:t>10</a:t>
            </a:fld>
            <a:endParaRPr lang="en-US" dirty="0"/>
          </a:p>
        </p:txBody>
      </p:sp>
      <p:pic>
        <p:nvPicPr>
          <p:cNvPr id="5" name="圖片 4">
            <a:extLst>
              <a:ext uri="{FF2B5EF4-FFF2-40B4-BE49-F238E27FC236}">
                <a16:creationId xmlns:a16="http://schemas.microsoft.com/office/drawing/2014/main" id="{716C1DD5-97DE-81CF-FCD5-B617DB2D18EC}"/>
              </a:ext>
            </a:extLst>
          </p:cNvPr>
          <p:cNvPicPr>
            <a:picLocks noChangeAspect="1"/>
          </p:cNvPicPr>
          <p:nvPr/>
        </p:nvPicPr>
        <p:blipFill>
          <a:blip r:embed="rId2"/>
          <a:stretch>
            <a:fillRect/>
          </a:stretch>
        </p:blipFill>
        <p:spPr>
          <a:xfrm>
            <a:off x="1018405" y="2082990"/>
            <a:ext cx="10155190" cy="3910485"/>
          </a:xfrm>
          <a:prstGeom prst="rect">
            <a:avLst/>
          </a:prstGeom>
        </p:spPr>
      </p:pic>
      <p:sp>
        <p:nvSpPr>
          <p:cNvPr id="6" name="文字方塊 5">
            <a:extLst>
              <a:ext uri="{FF2B5EF4-FFF2-40B4-BE49-F238E27FC236}">
                <a16:creationId xmlns:a16="http://schemas.microsoft.com/office/drawing/2014/main" id="{21A4BF0C-9016-F054-3F01-09E4E7DF534E}"/>
              </a:ext>
            </a:extLst>
          </p:cNvPr>
          <p:cNvSpPr txBox="1"/>
          <p:nvPr/>
        </p:nvSpPr>
        <p:spPr>
          <a:xfrm>
            <a:off x="749807" y="1536192"/>
            <a:ext cx="4566263" cy="400110"/>
          </a:xfrm>
          <a:prstGeom prst="rect">
            <a:avLst/>
          </a:prstGeom>
          <a:noFill/>
        </p:spPr>
        <p:txBody>
          <a:bodyPr wrap="square" rtlCol="0">
            <a:spAutoFit/>
          </a:bodyPr>
          <a:lstStyle/>
          <a:p>
            <a:r>
              <a:rPr kumimoji="1" lang="en-US" altLang="zh-TW" sz="2000" dirty="0" err="1"/>
              <a:t>InstructGPT</a:t>
            </a:r>
            <a:r>
              <a:rPr kumimoji="1" lang="en-US" altLang="zh-TW" sz="2000" dirty="0"/>
              <a:t>: </a:t>
            </a:r>
            <a:r>
              <a:rPr kumimoji="1" lang="en-US" altLang="zh-TW" sz="2000" dirty="0" err="1"/>
              <a:t>ChatGPT</a:t>
            </a:r>
            <a:r>
              <a:rPr kumimoji="1" lang="en-US" altLang="zh-TW" sz="2000" dirty="0"/>
              <a:t> </a:t>
            </a:r>
            <a:r>
              <a:rPr kumimoji="1" lang="zh-TW" altLang="en-US" sz="2000" dirty="0"/>
              <a:t>的前身</a:t>
            </a:r>
          </a:p>
        </p:txBody>
      </p:sp>
      <p:sp>
        <p:nvSpPr>
          <p:cNvPr id="7" name="文字方塊 6">
            <a:extLst>
              <a:ext uri="{FF2B5EF4-FFF2-40B4-BE49-F238E27FC236}">
                <a16:creationId xmlns:a16="http://schemas.microsoft.com/office/drawing/2014/main" id="{FC72633A-D4F5-4FBB-4D43-FD390B8BEDCA}"/>
              </a:ext>
            </a:extLst>
          </p:cNvPr>
          <p:cNvSpPr txBox="1"/>
          <p:nvPr/>
        </p:nvSpPr>
        <p:spPr>
          <a:xfrm>
            <a:off x="2642616" y="6257465"/>
            <a:ext cx="7982840" cy="461665"/>
          </a:xfrm>
          <a:prstGeom prst="rect">
            <a:avLst/>
          </a:prstGeom>
          <a:noFill/>
        </p:spPr>
        <p:txBody>
          <a:bodyPr wrap="square" rtlCol="0">
            <a:spAutoFit/>
          </a:bodyPr>
          <a:lstStyle/>
          <a:p>
            <a:r>
              <a:rPr kumimoji="1" lang="en-US" altLang="zh-TW" sz="1200" dirty="0"/>
              <a:t>Figure source: https://</a:t>
            </a:r>
            <a:r>
              <a:rPr kumimoji="1" lang="en-US" altLang="zh-TW" sz="1200" dirty="0" err="1"/>
              <a:t>openai.com</a:t>
            </a:r>
            <a:r>
              <a:rPr kumimoji="1" lang="en-US" altLang="zh-TW" sz="1200" dirty="0"/>
              <a:t>/index/instruction-following/</a:t>
            </a:r>
          </a:p>
          <a:p>
            <a:r>
              <a:rPr kumimoji="1" lang="en" altLang="zh-TW" sz="1200" dirty="0"/>
              <a:t>Ouyang, Long, et al. “Training language models to follow instructions with human feedback.” </a:t>
            </a:r>
            <a:r>
              <a:rPr kumimoji="1" lang="en" altLang="zh-TW" sz="1200" dirty="0" err="1"/>
              <a:t>NeurIPS</a:t>
            </a:r>
            <a:r>
              <a:rPr kumimoji="1" lang="en" altLang="zh-TW" sz="1200" dirty="0"/>
              <a:t> 2022.</a:t>
            </a:r>
            <a:endParaRPr kumimoji="1" lang="zh-TW" altLang="en-US" sz="1200" dirty="0"/>
          </a:p>
        </p:txBody>
      </p:sp>
    </p:spTree>
    <p:extLst>
      <p:ext uri="{BB962C8B-B14F-4D97-AF65-F5344CB8AC3E}">
        <p14:creationId xmlns:p14="http://schemas.microsoft.com/office/powerpoint/2010/main" val="290109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3EC7-B1B6-D322-DB27-A6A6B3CD6897}"/>
            </a:ext>
          </a:extLst>
        </p:cNvPr>
        <p:cNvGrpSpPr/>
        <p:nvPr/>
      </p:nvGrpSpPr>
      <p:grpSpPr>
        <a:xfrm>
          <a:off x="0" y="0"/>
          <a:ext cx="0" cy="0"/>
          <a:chOff x="0" y="0"/>
          <a:chExt cx="0" cy="0"/>
        </a:xfrm>
      </p:grpSpPr>
      <p:sp>
        <p:nvSpPr>
          <p:cNvPr id="5" name="標題 4">
            <a:extLst>
              <a:ext uri="{FF2B5EF4-FFF2-40B4-BE49-F238E27FC236}">
                <a16:creationId xmlns:a16="http://schemas.microsoft.com/office/drawing/2014/main" id="{0128324E-A4BB-978C-2907-9BC9F11EF777}"/>
              </a:ext>
            </a:extLst>
          </p:cNvPr>
          <p:cNvSpPr>
            <a:spLocks noGrp="1"/>
          </p:cNvSpPr>
          <p:nvPr>
            <p:ph type="title"/>
          </p:nvPr>
        </p:nvSpPr>
        <p:spPr/>
        <p:txBody>
          <a:bodyPr>
            <a:normAutofit/>
          </a:bodyPr>
          <a:lstStyle/>
          <a:p>
            <a:r>
              <a:rPr lang="zh-TW" altLang="en-US" sz="6000" dirty="0">
                <a:latin typeface="Microsoft JhengHei" panose="020B0604030504040204" pitchFamily="34" charset="-120"/>
                <a:ea typeface="Microsoft JhengHei" panose="020B0604030504040204" pitchFamily="34" charset="-120"/>
              </a:rPr>
              <a:t>自然語言處理在醫學上的應用？</a:t>
            </a:r>
            <a:endParaRPr lang="en" altLang="zh-TW" sz="6000" dirty="0">
              <a:latin typeface="Microsoft JhengHei" panose="020B0604030504040204" pitchFamily="34" charset="-120"/>
              <a:ea typeface="Microsoft JhengHei" panose="020B0604030504040204" pitchFamily="34" charset="-120"/>
            </a:endParaRPr>
          </a:p>
        </p:txBody>
      </p:sp>
      <p:sp>
        <p:nvSpPr>
          <p:cNvPr id="4" name="投影片編號版面配置區 3">
            <a:extLst>
              <a:ext uri="{FF2B5EF4-FFF2-40B4-BE49-F238E27FC236}">
                <a16:creationId xmlns:a16="http://schemas.microsoft.com/office/drawing/2014/main" id="{93A282C1-42BE-BD75-EEFE-C53D8AF4EA2F}"/>
              </a:ext>
            </a:extLst>
          </p:cNvPr>
          <p:cNvSpPr>
            <a:spLocks noGrp="1"/>
          </p:cNvSpPr>
          <p:nvPr>
            <p:ph type="sldNum" sz="quarter" idx="12"/>
          </p:nvPr>
        </p:nvSpPr>
        <p:spPr/>
        <p:txBody>
          <a:bodyPr/>
          <a:lstStyle/>
          <a:p>
            <a:fld id="{6113E31D-E2AB-40D1-8B51-AFA5AFEF393A}" type="slidenum">
              <a:rPr lang="en-US" smtClean="0"/>
              <a:pPr/>
              <a:t>11</a:t>
            </a:fld>
            <a:endParaRPr lang="en-US" dirty="0"/>
          </a:p>
        </p:txBody>
      </p:sp>
    </p:spTree>
    <p:extLst>
      <p:ext uri="{BB962C8B-B14F-4D97-AF65-F5344CB8AC3E}">
        <p14:creationId xmlns:p14="http://schemas.microsoft.com/office/powerpoint/2010/main" val="1646948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05CE9-3AD3-6D49-95AC-79F517FD40B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8900C47-8599-9A88-9812-BC366A1ABAC0}"/>
              </a:ext>
            </a:extLst>
          </p:cNvPr>
          <p:cNvSpPr>
            <a:spLocks noGrp="1"/>
          </p:cNvSpPr>
          <p:nvPr>
            <p:ph type="title"/>
          </p:nvPr>
        </p:nvSpPr>
        <p:spPr/>
        <p:txBody>
          <a:bodyPr/>
          <a:lstStyle/>
          <a:p>
            <a:r>
              <a:rPr kumimoji="1" lang="zh-TW" altLang="en-US" dirty="0"/>
              <a:t>應用</a:t>
            </a:r>
            <a:r>
              <a:rPr kumimoji="1" lang="en-US" altLang="zh-TW" dirty="0"/>
              <a:t>1: </a:t>
            </a:r>
            <a:r>
              <a:rPr kumimoji="1" lang="zh-TW" altLang="en-US" dirty="0"/>
              <a:t>醫療文本分類 </a:t>
            </a:r>
            <a:r>
              <a:rPr kumimoji="1" lang="en-US" altLang="zh-TW" dirty="0"/>
              <a:t>(</a:t>
            </a:r>
            <a:r>
              <a:rPr kumimoji="1" lang="zh-TW" altLang="en-US" dirty="0"/>
              <a:t>使用 </a:t>
            </a:r>
            <a:r>
              <a:rPr kumimoji="1" lang="en-US" altLang="zh-TW" dirty="0"/>
              <a:t>ICD-10 </a:t>
            </a:r>
            <a:r>
              <a:rPr kumimoji="1" lang="zh-TW" altLang="en-US" dirty="0"/>
              <a:t>編碼</a:t>
            </a:r>
            <a:r>
              <a:rPr kumimoji="1" lang="en-US" altLang="zh-TW" dirty="0"/>
              <a:t>)</a:t>
            </a:r>
            <a:endParaRPr kumimoji="1" lang="zh-TW" altLang="en-US" dirty="0"/>
          </a:p>
        </p:txBody>
      </p:sp>
      <p:sp>
        <p:nvSpPr>
          <p:cNvPr id="4" name="投影片編號版面配置區 3">
            <a:extLst>
              <a:ext uri="{FF2B5EF4-FFF2-40B4-BE49-F238E27FC236}">
                <a16:creationId xmlns:a16="http://schemas.microsoft.com/office/drawing/2014/main" id="{A64EACD3-4BF9-B1EC-4DD5-E528B34BA6F8}"/>
              </a:ext>
            </a:extLst>
          </p:cNvPr>
          <p:cNvSpPr>
            <a:spLocks noGrp="1"/>
          </p:cNvSpPr>
          <p:nvPr>
            <p:ph type="sldNum" sz="quarter" idx="12"/>
          </p:nvPr>
        </p:nvSpPr>
        <p:spPr/>
        <p:txBody>
          <a:bodyPr/>
          <a:lstStyle/>
          <a:p>
            <a:fld id="{6113E31D-E2AB-40D1-8B51-AFA5AFEF393A}" type="slidenum">
              <a:rPr lang="en-US" smtClean="0"/>
              <a:pPr/>
              <a:t>12</a:t>
            </a:fld>
            <a:endParaRPr lang="en-US" dirty="0"/>
          </a:p>
        </p:txBody>
      </p:sp>
      <p:sp>
        <p:nvSpPr>
          <p:cNvPr id="5" name="文字方塊 4">
            <a:extLst>
              <a:ext uri="{FF2B5EF4-FFF2-40B4-BE49-F238E27FC236}">
                <a16:creationId xmlns:a16="http://schemas.microsoft.com/office/drawing/2014/main" id="{07E9CE57-5513-CA0B-1ADE-D978F9DBBBC0}"/>
              </a:ext>
            </a:extLst>
          </p:cNvPr>
          <p:cNvSpPr txBox="1"/>
          <p:nvPr/>
        </p:nvSpPr>
        <p:spPr>
          <a:xfrm>
            <a:off x="909917" y="1963899"/>
            <a:ext cx="5320553" cy="4339650"/>
          </a:xfrm>
          <a:prstGeom prst="rect">
            <a:avLst/>
          </a:prstGeom>
          <a:noFill/>
          <a:ln w="19050">
            <a:solidFill>
              <a:schemeClr val="tx1"/>
            </a:solidFill>
          </a:ln>
        </p:spPr>
        <p:txBody>
          <a:bodyPr wrap="square" rtlCol="0">
            <a:spAutoFit/>
          </a:bodyPr>
          <a:lstStyle/>
          <a:p>
            <a:r>
              <a:rPr kumimoji="1" lang="en" altLang="zh-TW" sz="1200" dirty="0"/>
              <a:t>A 75 Y/O male; Clinical </a:t>
            </a:r>
            <a:r>
              <a:rPr kumimoji="1" lang="en" altLang="zh-TW" sz="1200" dirty="0" err="1"/>
              <a:t>Information:LC-C</a:t>
            </a:r>
            <a:r>
              <a:rPr kumimoji="1" lang="en" altLang="zh-TW" sz="1200" dirty="0"/>
              <a:t>, Increasing AFP, 2.9&gt; 6.4 &gt; 17.0,  RFA on 105-8-2, Please evaluate any </a:t>
            </a:r>
            <a:r>
              <a:rPr kumimoji="1" lang="en" altLang="zh-TW" sz="1200" dirty="0" err="1"/>
              <a:t>recurrenceCT</a:t>
            </a:r>
            <a:r>
              <a:rPr kumimoji="1" lang="en" altLang="zh-TW" sz="1200" dirty="0"/>
              <a:t> scan of liver for F/U a patient of HCC post RFA was done by using triphasic study without and with bolus IV non-ionic contrast enhancement showed:   ** Comparison CT study: 2016-06-24; 2017-3-23  ** 1. Mildly undulated surface of liver with hypertrophy of lateral segment. No ascites. Mild </a:t>
            </a:r>
            <a:r>
              <a:rPr kumimoji="1" lang="en" altLang="zh-TW" sz="1200" dirty="0" err="1"/>
              <a:t>splenogemaly</a:t>
            </a:r>
            <a:r>
              <a:rPr kumimoji="1" lang="en" altLang="zh-TW" sz="1200" dirty="0"/>
              <a:t> with EVs. Cirrhosis of liver with portal hypertension is considered. 2. Hypodense lesion about 4.4x3.5-cm with lobulated margin in S7, C/W post RFA change. High suspicion of newly developed enhancing viable tumor at posterior aspect with arterial wash-in (se 7, </a:t>
            </a:r>
            <a:r>
              <a:rPr kumimoji="1" lang="en" altLang="zh-TW" sz="1200" dirty="0" err="1"/>
              <a:t>im</a:t>
            </a:r>
            <a:r>
              <a:rPr kumimoji="1" lang="en" altLang="zh-TW" sz="1200" dirty="0"/>
              <a:t> 15-16). 3. No new liver tumor is found. A small cyst in S4.4. The portal and hepatic venous system are patent. No biliary tree dilatation. 5. No remarkable finding in the gallbladder, pancreas and both kidneys, adrenal glands. 6. No evidence of enlarged lymph node is found in the </a:t>
            </a:r>
            <a:r>
              <a:rPr kumimoji="1" lang="en" altLang="zh-TW" sz="1200" dirty="0" err="1"/>
              <a:t>perigastric</a:t>
            </a:r>
            <a:r>
              <a:rPr kumimoji="1" lang="en" altLang="zh-TW" sz="1200" dirty="0"/>
              <a:t> area, </a:t>
            </a:r>
            <a:r>
              <a:rPr kumimoji="1" lang="en" altLang="zh-TW" sz="1200" dirty="0" err="1"/>
              <a:t>hepatoduondenal</a:t>
            </a:r>
            <a:r>
              <a:rPr kumimoji="1" lang="en" altLang="zh-TW" sz="1200" dirty="0"/>
              <a:t> ligament, para-aortic area, pelvis and </a:t>
            </a:r>
            <a:r>
              <a:rPr kumimoji="1" lang="en" altLang="zh-TW" sz="1200" dirty="0" err="1"/>
              <a:t>inguina</a:t>
            </a:r>
            <a:r>
              <a:rPr kumimoji="1" lang="en" altLang="zh-TW" sz="1200" dirty="0"/>
              <a:t>. 7. Grossly, no abnormality is found in the GI tract. Clear mesentery and </a:t>
            </a:r>
            <a:r>
              <a:rPr kumimoji="1" lang="en" altLang="zh-TW" sz="1200" dirty="0" err="1"/>
              <a:t>omentum</a:t>
            </a:r>
            <a:r>
              <a:rPr kumimoji="1" lang="en" altLang="zh-TW" sz="1200" dirty="0"/>
              <a:t>. No ascites. 8. Normal contour, capacity and wall thickness of urinary bladder. Normal size and contour of seminal vesicle and prostatic gland. 9. Clear retroperitoneum. Normal contour, diameter and enhancement of abdominal aorta. 10. No active lesion is found in the visualized bilateral lower lungs. 11. Grossly, no destructive bony lesion or abnormal bone density. IMP: Cirrhosis of liver with portal hypertension is noted. A HCC in S7 post RFA with high suspicion of small viability at posterior aspect. No new HCC is found.</a:t>
            </a:r>
          </a:p>
        </p:txBody>
      </p:sp>
      <p:sp>
        <p:nvSpPr>
          <p:cNvPr id="6" name="Google Shape;191;p22">
            <a:extLst>
              <a:ext uri="{FF2B5EF4-FFF2-40B4-BE49-F238E27FC236}">
                <a16:creationId xmlns:a16="http://schemas.microsoft.com/office/drawing/2014/main" id="{4803D33E-E63B-3216-4919-FBEE80E32965}"/>
              </a:ext>
            </a:extLst>
          </p:cNvPr>
          <p:cNvSpPr/>
          <p:nvPr/>
        </p:nvSpPr>
        <p:spPr>
          <a:xfrm>
            <a:off x="6934494" y="2621285"/>
            <a:ext cx="3890104" cy="393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C220 Liver cell carcinoma</a:t>
            </a:r>
            <a:endParaRPr sz="1600" dirty="0"/>
          </a:p>
        </p:txBody>
      </p:sp>
      <p:sp>
        <p:nvSpPr>
          <p:cNvPr id="7" name="Google Shape;192;p22">
            <a:extLst>
              <a:ext uri="{FF2B5EF4-FFF2-40B4-BE49-F238E27FC236}">
                <a16:creationId xmlns:a16="http://schemas.microsoft.com/office/drawing/2014/main" id="{F70FF2BC-8F5C-764F-EAD5-BBD35BE35160}"/>
              </a:ext>
            </a:extLst>
          </p:cNvPr>
          <p:cNvSpPr/>
          <p:nvPr/>
        </p:nvSpPr>
        <p:spPr>
          <a:xfrm>
            <a:off x="6934494" y="2056277"/>
            <a:ext cx="3890103" cy="393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K7689 Other specified diseases of liver</a:t>
            </a:r>
            <a:endParaRPr sz="1600" dirty="0"/>
          </a:p>
        </p:txBody>
      </p:sp>
      <p:sp>
        <p:nvSpPr>
          <p:cNvPr id="8" name="Google Shape;193;p22">
            <a:extLst>
              <a:ext uri="{FF2B5EF4-FFF2-40B4-BE49-F238E27FC236}">
                <a16:creationId xmlns:a16="http://schemas.microsoft.com/office/drawing/2014/main" id="{9AE2F8D4-B986-135B-A9EA-BE6AAEA83F69}"/>
              </a:ext>
            </a:extLst>
          </p:cNvPr>
          <p:cNvSpPr/>
          <p:nvPr/>
        </p:nvSpPr>
        <p:spPr>
          <a:xfrm>
            <a:off x="6934494" y="3186293"/>
            <a:ext cx="3890104" cy="5590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ltLang="zh-TW" sz="1600" dirty="0"/>
              <a:t>Z4889 Encounter for other specified surgical aftercare</a:t>
            </a:r>
            <a:endParaRPr sz="1600" dirty="0"/>
          </a:p>
        </p:txBody>
      </p:sp>
      <p:sp>
        <p:nvSpPr>
          <p:cNvPr id="9" name="Google Shape;194;p22">
            <a:extLst>
              <a:ext uri="{FF2B5EF4-FFF2-40B4-BE49-F238E27FC236}">
                <a16:creationId xmlns:a16="http://schemas.microsoft.com/office/drawing/2014/main" id="{EFA7797E-4073-CEFA-F2A9-757F4B9C13ED}"/>
              </a:ext>
            </a:extLst>
          </p:cNvPr>
          <p:cNvSpPr/>
          <p:nvPr/>
        </p:nvSpPr>
        <p:spPr>
          <a:xfrm>
            <a:off x="6934494" y="3916798"/>
            <a:ext cx="3890104" cy="393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K7460 </a:t>
            </a:r>
            <a:r>
              <a:rPr lang="zh-TW" sz="1600" dirty="0"/>
              <a:t>Cirrhosis</a:t>
            </a:r>
            <a:endParaRPr sz="1600" dirty="0"/>
          </a:p>
        </p:txBody>
      </p:sp>
      <p:sp>
        <p:nvSpPr>
          <p:cNvPr id="10" name="Google Shape;195;p22">
            <a:extLst>
              <a:ext uri="{FF2B5EF4-FFF2-40B4-BE49-F238E27FC236}">
                <a16:creationId xmlns:a16="http://schemas.microsoft.com/office/drawing/2014/main" id="{233C7FBC-AC4E-F981-6887-B8BD69C2EF07}"/>
              </a:ext>
            </a:extLst>
          </p:cNvPr>
          <p:cNvSpPr/>
          <p:nvPr/>
        </p:nvSpPr>
        <p:spPr>
          <a:xfrm>
            <a:off x="6934494" y="4481806"/>
            <a:ext cx="3890104" cy="5590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K760 Fatty (change of) liver, not elsewhere classified</a:t>
            </a:r>
            <a:endParaRPr sz="1600" dirty="0"/>
          </a:p>
        </p:txBody>
      </p:sp>
      <p:sp>
        <p:nvSpPr>
          <p:cNvPr id="11" name="Google Shape;196;p22">
            <a:extLst>
              <a:ext uri="{FF2B5EF4-FFF2-40B4-BE49-F238E27FC236}">
                <a16:creationId xmlns:a16="http://schemas.microsoft.com/office/drawing/2014/main" id="{80C21125-50B9-690D-873C-164C5C813C4E}"/>
              </a:ext>
            </a:extLst>
          </p:cNvPr>
          <p:cNvSpPr/>
          <p:nvPr/>
        </p:nvSpPr>
        <p:spPr>
          <a:xfrm>
            <a:off x="6934492" y="5212311"/>
            <a:ext cx="3890104" cy="5590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ltLang="zh-TW" sz="1600" dirty="0"/>
              <a:t>C770-C779 Secondary and unspecified malignant neoplasm</a:t>
            </a:r>
            <a:endParaRPr sz="1600" dirty="0"/>
          </a:p>
        </p:txBody>
      </p:sp>
      <p:sp>
        <p:nvSpPr>
          <p:cNvPr id="12" name="Google Shape;197;p22">
            <a:extLst>
              <a:ext uri="{FF2B5EF4-FFF2-40B4-BE49-F238E27FC236}">
                <a16:creationId xmlns:a16="http://schemas.microsoft.com/office/drawing/2014/main" id="{2126C410-ADF0-7565-F7C6-83C394DEA7C0}"/>
              </a:ext>
            </a:extLst>
          </p:cNvPr>
          <p:cNvSpPr/>
          <p:nvPr/>
        </p:nvSpPr>
        <p:spPr>
          <a:xfrm>
            <a:off x="6934492" y="5942815"/>
            <a:ext cx="3853891" cy="5590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D1803 Hemangioma of intra-abdominal structures</a:t>
            </a:r>
            <a:endParaRPr sz="1600" dirty="0"/>
          </a:p>
        </p:txBody>
      </p:sp>
      <p:sp>
        <p:nvSpPr>
          <p:cNvPr id="13" name="Google Shape;198;p22">
            <a:extLst>
              <a:ext uri="{FF2B5EF4-FFF2-40B4-BE49-F238E27FC236}">
                <a16:creationId xmlns:a16="http://schemas.microsoft.com/office/drawing/2014/main" id="{D67F6FC9-CE67-837B-B270-8B79239DA4AD}"/>
              </a:ext>
            </a:extLst>
          </p:cNvPr>
          <p:cNvSpPr txBox="1"/>
          <p:nvPr/>
        </p:nvSpPr>
        <p:spPr>
          <a:xfrm>
            <a:off x="10929185" y="2041643"/>
            <a:ext cx="4923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200" b="1">
                <a:latin typeface="Roboto"/>
                <a:ea typeface="Roboto"/>
                <a:cs typeface="Roboto"/>
                <a:sym typeface="Roboto"/>
              </a:rPr>
              <a:t>✓</a:t>
            </a:r>
            <a:endParaRPr/>
          </a:p>
        </p:txBody>
      </p:sp>
      <p:sp>
        <p:nvSpPr>
          <p:cNvPr id="14" name="Google Shape;199;p22">
            <a:extLst>
              <a:ext uri="{FF2B5EF4-FFF2-40B4-BE49-F238E27FC236}">
                <a16:creationId xmlns:a16="http://schemas.microsoft.com/office/drawing/2014/main" id="{943049A7-49D6-17B0-DF37-01E529ACFD74}"/>
              </a:ext>
            </a:extLst>
          </p:cNvPr>
          <p:cNvSpPr txBox="1"/>
          <p:nvPr/>
        </p:nvSpPr>
        <p:spPr>
          <a:xfrm>
            <a:off x="10929185" y="2602442"/>
            <a:ext cx="4923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200" b="1" dirty="0">
                <a:latin typeface="Roboto"/>
                <a:ea typeface="Roboto"/>
                <a:cs typeface="Roboto"/>
                <a:sym typeface="Roboto"/>
              </a:rPr>
              <a:t>✓</a:t>
            </a:r>
            <a:endParaRPr dirty="0"/>
          </a:p>
        </p:txBody>
      </p:sp>
      <p:sp>
        <p:nvSpPr>
          <p:cNvPr id="15" name="Google Shape;200;p22">
            <a:extLst>
              <a:ext uri="{FF2B5EF4-FFF2-40B4-BE49-F238E27FC236}">
                <a16:creationId xmlns:a16="http://schemas.microsoft.com/office/drawing/2014/main" id="{7DAB47D8-6E0A-EC04-7DF0-DA8CAF08D3C4}"/>
              </a:ext>
            </a:extLst>
          </p:cNvPr>
          <p:cNvSpPr txBox="1"/>
          <p:nvPr/>
        </p:nvSpPr>
        <p:spPr>
          <a:xfrm>
            <a:off x="10929185" y="3281191"/>
            <a:ext cx="4923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200" b="1">
                <a:latin typeface="Roboto"/>
                <a:ea typeface="Roboto"/>
                <a:cs typeface="Roboto"/>
                <a:sym typeface="Roboto"/>
              </a:rPr>
              <a:t>✓</a:t>
            </a:r>
            <a:endParaRPr/>
          </a:p>
        </p:txBody>
      </p:sp>
      <p:sp>
        <p:nvSpPr>
          <p:cNvPr id="16" name="Google Shape;201;p22">
            <a:extLst>
              <a:ext uri="{FF2B5EF4-FFF2-40B4-BE49-F238E27FC236}">
                <a16:creationId xmlns:a16="http://schemas.microsoft.com/office/drawing/2014/main" id="{BFB8DA55-0687-7228-193C-CE877085557D}"/>
              </a:ext>
            </a:extLst>
          </p:cNvPr>
          <p:cNvSpPr txBox="1"/>
          <p:nvPr/>
        </p:nvSpPr>
        <p:spPr>
          <a:xfrm>
            <a:off x="10929185" y="3891366"/>
            <a:ext cx="4923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200" b="1">
                <a:latin typeface="Roboto"/>
                <a:ea typeface="Roboto"/>
                <a:cs typeface="Roboto"/>
                <a:sym typeface="Roboto"/>
              </a:rPr>
              <a:t>✓</a:t>
            </a:r>
            <a:endParaRPr/>
          </a:p>
        </p:txBody>
      </p:sp>
      <p:sp>
        <p:nvSpPr>
          <p:cNvPr id="17" name="向右箭號 16">
            <a:extLst>
              <a:ext uri="{FF2B5EF4-FFF2-40B4-BE49-F238E27FC236}">
                <a16:creationId xmlns:a16="http://schemas.microsoft.com/office/drawing/2014/main" id="{F9BCE1BB-BF9A-92C9-A3E6-CD529B1D7605}"/>
              </a:ext>
            </a:extLst>
          </p:cNvPr>
          <p:cNvSpPr/>
          <p:nvPr/>
        </p:nvSpPr>
        <p:spPr>
          <a:xfrm>
            <a:off x="6335057" y="3824556"/>
            <a:ext cx="49149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a:p>
        </p:txBody>
      </p:sp>
      <p:sp>
        <p:nvSpPr>
          <p:cNvPr id="18" name="文字方塊 17">
            <a:extLst>
              <a:ext uri="{FF2B5EF4-FFF2-40B4-BE49-F238E27FC236}">
                <a16:creationId xmlns:a16="http://schemas.microsoft.com/office/drawing/2014/main" id="{33BAF531-5E13-B7D7-476A-6E1FB10009DB}"/>
              </a:ext>
            </a:extLst>
          </p:cNvPr>
          <p:cNvSpPr txBox="1"/>
          <p:nvPr/>
        </p:nvSpPr>
        <p:spPr>
          <a:xfrm>
            <a:off x="2374015" y="1546237"/>
            <a:ext cx="2392355" cy="338554"/>
          </a:xfrm>
          <a:prstGeom prst="rect">
            <a:avLst/>
          </a:prstGeom>
          <a:noFill/>
        </p:spPr>
        <p:txBody>
          <a:bodyPr wrap="square" rtlCol="0">
            <a:spAutoFit/>
          </a:bodyPr>
          <a:lstStyle/>
          <a:p>
            <a:pPr algn="ctr"/>
            <a:r>
              <a:rPr kumimoji="1" lang="en" altLang="zh-TW" sz="1600" b="1"/>
              <a:t>Input: radiology report</a:t>
            </a:r>
            <a:endParaRPr kumimoji="1" lang="zh-TW" altLang="en-US" sz="1600" b="1"/>
          </a:p>
        </p:txBody>
      </p:sp>
      <p:sp>
        <p:nvSpPr>
          <p:cNvPr id="19" name="文字方塊 18">
            <a:extLst>
              <a:ext uri="{FF2B5EF4-FFF2-40B4-BE49-F238E27FC236}">
                <a16:creationId xmlns:a16="http://schemas.microsoft.com/office/drawing/2014/main" id="{E541DAD5-EB24-45D1-0B9C-0DC65189137D}"/>
              </a:ext>
            </a:extLst>
          </p:cNvPr>
          <p:cNvSpPr txBox="1"/>
          <p:nvPr/>
        </p:nvSpPr>
        <p:spPr>
          <a:xfrm>
            <a:off x="7391848" y="1546237"/>
            <a:ext cx="2975393" cy="338554"/>
          </a:xfrm>
          <a:prstGeom prst="rect">
            <a:avLst/>
          </a:prstGeom>
          <a:noFill/>
        </p:spPr>
        <p:txBody>
          <a:bodyPr wrap="square" rtlCol="0">
            <a:spAutoFit/>
          </a:bodyPr>
          <a:lstStyle/>
          <a:p>
            <a:pPr algn="ctr"/>
            <a:r>
              <a:rPr kumimoji="1" lang="en-US" altLang="zh-TW" sz="1600" b="1" dirty="0">
                <a:solidFill>
                  <a:schemeClr val="accent2"/>
                </a:solidFill>
              </a:rPr>
              <a:t>ICD-10 </a:t>
            </a:r>
            <a:r>
              <a:rPr kumimoji="1" lang="zh-TW" altLang="en-US" sz="1600" b="1" dirty="0">
                <a:solidFill>
                  <a:schemeClr val="accent2"/>
                </a:solidFill>
              </a:rPr>
              <a:t>類別</a:t>
            </a:r>
          </a:p>
        </p:txBody>
      </p:sp>
    </p:spTree>
    <p:extLst>
      <p:ext uri="{BB962C8B-B14F-4D97-AF65-F5344CB8AC3E}">
        <p14:creationId xmlns:p14="http://schemas.microsoft.com/office/powerpoint/2010/main" val="133095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0EF721-CFB4-5653-AF90-D8248D5F6B2C}"/>
              </a:ext>
            </a:extLst>
          </p:cNvPr>
          <p:cNvSpPr>
            <a:spLocks noGrp="1"/>
          </p:cNvSpPr>
          <p:nvPr>
            <p:ph type="title"/>
          </p:nvPr>
        </p:nvSpPr>
        <p:spPr/>
        <p:txBody>
          <a:bodyPr/>
          <a:lstStyle/>
          <a:p>
            <a:r>
              <a:rPr kumimoji="1" lang="en-US" altLang="zh-TW" dirty="0"/>
              <a:t>ICD-10</a:t>
            </a:r>
            <a:r>
              <a:rPr kumimoji="1" lang="zh-TW" altLang="en-US" dirty="0"/>
              <a:t> 國際疾病分類編碼</a:t>
            </a:r>
          </a:p>
        </p:txBody>
      </p:sp>
      <p:sp>
        <p:nvSpPr>
          <p:cNvPr id="4" name="投影片編號版面配置區 3">
            <a:extLst>
              <a:ext uri="{FF2B5EF4-FFF2-40B4-BE49-F238E27FC236}">
                <a16:creationId xmlns:a16="http://schemas.microsoft.com/office/drawing/2014/main" id="{D05D4DE6-1D5B-38FC-C399-A72BCE0E263A}"/>
              </a:ext>
            </a:extLst>
          </p:cNvPr>
          <p:cNvSpPr>
            <a:spLocks noGrp="1"/>
          </p:cNvSpPr>
          <p:nvPr>
            <p:ph type="sldNum" sz="quarter" idx="12"/>
          </p:nvPr>
        </p:nvSpPr>
        <p:spPr/>
        <p:txBody>
          <a:bodyPr/>
          <a:lstStyle/>
          <a:p>
            <a:fld id="{6113E31D-E2AB-40D1-8B51-AFA5AFEF393A}" type="slidenum">
              <a:rPr lang="en-US" smtClean="0"/>
              <a:pPr/>
              <a:t>13</a:t>
            </a:fld>
            <a:endParaRPr lang="en-US" dirty="0"/>
          </a:p>
        </p:txBody>
      </p:sp>
      <p:sp>
        <p:nvSpPr>
          <p:cNvPr id="5" name="文字方塊 4">
            <a:extLst>
              <a:ext uri="{FF2B5EF4-FFF2-40B4-BE49-F238E27FC236}">
                <a16:creationId xmlns:a16="http://schemas.microsoft.com/office/drawing/2014/main" id="{F1E0E0DD-221C-70A3-260C-AE497F5A35A5}"/>
              </a:ext>
            </a:extLst>
          </p:cNvPr>
          <p:cNvSpPr txBox="1"/>
          <p:nvPr/>
        </p:nvSpPr>
        <p:spPr>
          <a:xfrm>
            <a:off x="653143" y="1765912"/>
            <a:ext cx="10848575" cy="872034"/>
          </a:xfrm>
          <a:prstGeom prst="rect">
            <a:avLst/>
          </a:prstGeom>
          <a:noFill/>
        </p:spPr>
        <p:txBody>
          <a:bodyPr wrap="square" rtlCol="0">
            <a:spAutoFit/>
          </a:bodyPr>
          <a:lstStyle/>
          <a:p>
            <a:pPr>
              <a:lnSpc>
                <a:spcPct val="150000"/>
              </a:lnSpc>
            </a:pPr>
            <a:r>
              <a:rPr kumimoji="1" lang="en" altLang="zh-TW" b="1" dirty="0"/>
              <a:t>ICD-10: </a:t>
            </a:r>
            <a:r>
              <a:rPr kumimoji="1" lang="en-US" altLang="zh-TW" b="1" dirty="0"/>
              <a:t>《</a:t>
            </a:r>
            <a:r>
              <a:rPr kumimoji="1" lang="zh-TW" altLang="en-US" b="1" dirty="0"/>
              <a:t>疾病和有關健康問題的國際統計分類</a:t>
            </a:r>
            <a:r>
              <a:rPr kumimoji="1" lang="en-US" altLang="zh-TW" b="1" dirty="0"/>
              <a:t>》</a:t>
            </a:r>
            <a:r>
              <a:rPr kumimoji="1" lang="zh-TW" altLang="en-US" b="1" dirty="0"/>
              <a:t>第</a:t>
            </a:r>
            <a:r>
              <a:rPr kumimoji="1" lang="en-US" altLang="zh-TW" b="1" dirty="0"/>
              <a:t>10</a:t>
            </a:r>
            <a:r>
              <a:rPr kumimoji="1" lang="zh-TW" altLang="en-US" b="1" dirty="0"/>
              <a:t>次修訂本</a:t>
            </a:r>
            <a:endParaRPr kumimoji="1" lang="en" altLang="zh-TW" b="1" dirty="0"/>
          </a:p>
          <a:p>
            <a:pPr>
              <a:lnSpc>
                <a:spcPct val="150000"/>
              </a:lnSpc>
            </a:pPr>
            <a:r>
              <a:rPr kumimoji="1" lang="en" altLang="zh-TW" b="1" dirty="0"/>
              <a:t>The International Statistical Classification of Diseases and Related Health Problems 10th Revision</a:t>
            </a:r>
            <a:endParaRPr kumimoji="1" lang="zh-TW" altLang="en-US" b="1" dirty="0"/>
          </a:p>
        </p:txBody>
      </p:sp>
      <p:graphicFrame>
        <p:nvGraphicFramePr>
          <p:cNvPr id="6" name="表格 6">
            <a:extLst>
              <a:ext uri="{FF2B5EF4-FFF2-40B4-BE49-F238E27FC236}">
                <a16:creationId xmlns:a16="http://schemas.microsoft.com/office/drawing/2014/main" id="{F3766782-A928-2357-039B-00D469BE8094}"/>
              </a:ext>
            </a:extLst>
          </p:cNvPr>
          <p:cNvGraphicFramePr>
            <a:graphicFrameLocks noGrp="1"/>
          </p:cNvGraphicFramePr>
          <p:nvPr/>
        </p:nvGraphicFramePr>
        <p:xfrm>
          <a:off x="772886" y="3195793"/>
          <a:ext cx="4331233" cy="2661920"/>
        </p:xfrm>
        <a:graphic>
          <a:graphicData uri="http://schemas.openxmlformats.org/drawingml/2006/table">
            <a:tbl>
              <a:tblPr firstRow="1" bandRow="1">
                <a:tableStyleId>{5C22544A-7EE6-4342-B048-85BDC9FD1C3A}</a:tableStyleId>
              </a:tblPr>
              <a:tblGrid>
                <a:gridCol w="883528">
                  <a:extLst>
                    <a:ext uri="{9D8B030D-6E8A-4147-A177-3AD203B41FA5}">
                      <a16:colId xmlns:a16="http://schemas.microsoft.com/office/drawing/2014/main" val="1425196668"/>
                    </a:ext>
                  </a:extLst>
                </a:gridCol>
                <a:gridCol w="1265243">
                  <a:extLst>
                    <a:ext uri="{9D8B030D-6E8A-4147-A177-3AD203B41FA5}">
                      <a16:colId xmlns:a16="http://schemas.microsoft.com/office/drawing/2014/main" val="2259121105"/>
                    </a:ext>
                  </a:extLst>
                </a:gridCol>
                <a:gridCol w="2182462">
                  <a:extLst>
                    <a:ext uri="{9D8B030D-6E8A-4147-A177-3AD203B41FA5}">
                      <a16:colId xmlns:a16="http://schemas.microsoft.com/office/drawing/2014/main" val="2858464827"/>
                    </a:ext>
                  </a:extLst>
                </a:gridCol>
              </a:tblGrid>
              <a:tr h="370840">
                <a:tc>
                  <a:txBody>
                    <a:bodyPr/>
                    <a:lstStyle/>
                    <a:p>
                      <a:r>
                        <a:rPr lang="zh-TW" altLang="en-US" dirty="0"/>
                        <a:t>章節</a:t>
                      </a:r>
                    </a:p>
                  </a:txBody>
                  <a:tcPr/>
                </a:tc>
                <a:tc>
                  <a:txBody>
                    <a:bodyPr/>
                    <a:lstStyle/>
                    <a:p>
                      <a:r>
                        <a:rPr lang="zh-TW" altLang="en-US" dirty="0"/>
                        <a:t>編碼範圍</a:t>
                      </a:r>
                    </a:p>
                  </a:txBody>
                  <a:tcPr/>
                </a:tc>
                <a:tc>
                  <a:txBody>
                    <a:bodyPr/>
                    <a:lstStyle/>
                    <a:p>
                      <a:r>
                        <a:rPr lang="zh-TW" altLang="en-US" dirty="0"/>
                        <a:t>標題 </a:t>
                      </a:r>
                    </a:p>
                  </a:txBody>
                  <a:tcPr/>
                </a:tc>
                <a:extLst>
                  <a:ext uri="{0D108BD9-81ED-4DB2-BD59-A6C34878D82A}">
                    <a16:rowId xmlns:a16="http://schemas.microsoft.com/office/drawing/2014/main" val="4072330514"/>
                  </a:ext>
                </a:extLst>
              </a:tr>
              <a:tr h="370840">
                <a:tc>
                  <a:txBody>
                    <a:bodyPr/>
                    <a:lstStyle/>
                    <a:p>
                      <a:r>
                        <a:rPr lang="en" dirty="0"/>
                        <a:t>I</a:t>
                      </a:r>
                    </a:p>
                  </a:txBody>
                  <a:tcPr anchor="ctr"/>
                </a:tc>
                <a:tc>
                  <a:txBody>
                    <a:bodyPr/>
                    <a:lstStyle/>
                    <a:p>
                      <a:r>
                        <a:rPr lang="en" u="none" dirty="0"/>
                        <a:t>A00-B99</a:t>
                      </a:r>
                    </a:p>
                  </a:txBody>
                  <a:tcPr anchor="ctr"/>
                </a:tc>
                <a:tc>
                  <a:txBody>
                    <a:bodyPr/>
                    <a:lstStyle/>
                    <a:p>
                      <a:r>
                        <a:rPr lang="zh-TW" altLang="en-US" u="none" dirty="0"/>
                        <a:t>某些傳染病和寄生蟲病</a:t>
                      </a:r>
                    </a:p>
                  </a:txBody>
                  <a:tcPr anchor="ctr"/>
                </a:tc>
                <a:extLst>
                  <a:ext uri="{0D108BD9-81ED-4DB2-BD59-A6C34878D82A}">
                    <a16:rowId xmlns:a16="http://schemas.microsoft.com/office/drawing/2014/main" val="653916131"/>
                  </a:ext>
                </a:extLst>
              </a:tr>
              <a:tr h="370840">
                <a:tc>
                  <a:txBody>
                    <a:bodyPr/>
                    <a:lstStyle/>
                    <a:p>
                      <a:r>
                        <a:rPr lang="en"/>
                        <a:t>II</a:t>
                      </a:r>
                    </a:p>
                  </a:txBody>
                  <a:tcPr anchor="ctr"/>
                </a:tc>
                <a:tc>
                  <a:txBody>
                    <a:bodyPr/>
                    <a:lstStyle/>
                    <a:p>
                      <a:r>
                        <a:rPr lang="en" u="none" dirty="0"/>
                        <a:t>C00-D48</a:t>
                      </a:r>
                    </a:p>
                  </a:txBody>
                  <a:tcPr anchor="ctr"/>
                </a:tc>
                <a:tc>
                  <a:txBody>
                    <a:bodyPr/>
                    <a:lstStyle/>
                    <a:p>
                      <a:r>
                        <a:rPr lang="zh-TW" altLang="en-US" u="none" dirty="0"/>
                        <a:t>腫瘤</a:t>
                      </a:r>
                    </a:p>
                  </a:txBody>
                  <a:tcPr anchor="ctr"/>
                </a:tc>
                <a:extLst>
                  <a:ext uri="{0D108BD9-81ED-4DB2-BD59-A6C34878D82A}">
                    <a16:rowId xmlns:a16="http://schemas.microsoft.com/office/drawing/2014/main" val="4060556122"/>
                  </a:ext>
                </a:extLst>
              </a:tr>
              <a:tr h="0">
                <a:tc>
                  <a:txBody>
                    <a:bodyPr/>
                    <a:lstStyle/>
                    <a:p>
                      <a:r>
                        <a:rPr lang="en"/>
                        <a:t>III</a:t>
                      </a:r>
                    </a:p>
                  </a:txBody>
                  <a:tcPr anchor="ctr"/>
                </a:tc>
                <a:tc>
                  <a:txBody>
                    <a:bodyPr/>
                    <a:lstStyle/>
                    <a:p>
                      <a:r>
                        <a:rPr lang="en" u="none" dirty="0"/>
                        <a:t>D50-D89</a:t>
                      </a:r>
                    </a:p>
                  </a:txBody>
                  <a:tcPr anchor="ctr"/>
                </a:tc>
                <a:tc>
                  <a:txBody>
                    <a:bodyPr/>
                    <a:lstStyle/>
                    <a:p>
                      <a:r>
                        <a:rPr lang="zh-TW" altLang="en-US" u="none" dirty="0"/>
                        <a:t>血液及造血器官疾病和某些涉及免疫系統的疾患 </a:t>
                      </a:r>
                    </a:p>
                  </a:txBody>
                  <a:tcPr anchor="ctr"/>
                </a:tc>
                <a:extLst>
                  <a:ext uri="{0D108BD9-81ED-4DB2-BD59-A6C34878D82A}">
                    <a16:rowId xmlns:a16="http://schemas.microsoft.com/office/drawing/2014/main" val="602006154"/>
                  </a:ext>
                </a:extLst>
              </a:tr>
              <a:tr h="0">
                <a:tc>
                  <a:txBody>
                    <a:bodyPr/>
                    <a:lstStyle/>
                    <a:p>
                      <a:r>
                        <a:rPr lang="en" dirty="0"/>
                        <a:t>...</a:t>
                      </a:r>
                    </a:p>
                  </a:txBody>
                  <a:tcPr anchor="ctr"/>
                </a:tc>
                <a:tc>
                  <a:txBody>
                    <a:bodyPr/>
                    <a:lstStyle/>
                    <a:p>
                      <a:r>
                        <a:rPr lang="en" u="none" dirty="0"/>
                        <a:t>...</a:t>
                      </a:r>
                    </a:p>
                  </a:txBody>
                  <a:tcPr anchor="ctr"/>
                </a:tc>
                <a:tc>
                  <a:txBody>
                    <a:bodyPr/>
                    <a:lstStyle/>
                    <a:p>
                      <a:r>
                        <a:rPr lang="en-US" altLang="zh-TW" u="none" dirty="0"/>
                        <a:t>...</a:t>
                      </a:r>
                      <a:endParaRPr lang="zh-TW" altLang="en-US" u="none" dirty="0"/>
                    </a:p>
                  </a:txBody>
                  <a:tcPr anchor="ctr"/>
                </a:tc>
                <a:extLst>
                  <a:ext uri="{0D108BD9-81ED-4DB2-BD59-A6C34878D82A}">
                    <a16:rowId xmlns:a16="http://schemas.microsoft.com/office/drawing/2014/main" val="1916121424"/>
                  </a:ext>
                </a:extLst>
              </a:tr>
            </a:tbl>
          </a:graphicData>
        </a:graphic>
      </p:graphicFrame>
      <p:sp>
        <p:nvSpPr>
          <p:cNvPr id="7" name="文字方塊 6">
            <a:extLst>
              <a:ext uri="{FF2B5EF4-FFF2-40B4-BE49-F238E27FC236}">
                <a16:creationId xmlns:a16="http://schemas.microsoft.com/office/drawing/2014/main" id="{D2519B8B-053C-15E7-3D95-D5CBEF443654}"/>
              </a:ext>
            </a:extLst>
          </p:cNvPr>
          <p:cNvSpPr txBox="1"/>
          <p:nvPr/>
        </p:nvSpPr>
        <p:spPr>
          <a:xfrm>
            <a:off x="5513294" y="3456461"/>
            <a:ext cx="5905820" cy="872355"/>
          </a:xfrm>
          <a:prstGeom prst="rect">
            <a:avLst/>
          </a:prstGeom>
          <a:noFill/>
        </p:spPr>
        <p:txBody>
          <a:bodyPr wrap="square" rtlCol="0">
            <a:spAutoFit/>
          </a:bodyPr>
          <a:lstStyle/>
          <a:p>
            <a:pPr>
              <a:lnSpc>
                <a:spcPct val="150000"/>
              </a:lnSpc>
            </a:pPr>
            <a:r>
              <a:rPr kumimoji="1" lang="en" altLang="zh-TW" dirty="0"/>
              <a:t>G43001	</a:t>
            </a:r>
            <a:r>
              <a:rPr kumimoji="1" lang="zh-TW" altLang="en-US" dirty="0"/>
              <a:t>無預兆偏頭痛，非頑固性，伴有偏頭痛重積狀態</a:t>
            </a:r>
            <a:endParaRPr kumimoji="1" lang="en-US" altLang="zh-TW" dirty="0"/>
          </a:p>
          <a:p>
            <a:pPr>
              <a:lnSpc>
                <a:spcPct val="150000"/>
              </a:lnSpc>
            </a:pPr>
            <a:r>
              <a:rPr kumimoji="1" lang="en" altLang="zh-TW" dirty="0"/>
              <a:t>J00	</a:t>
            </a:r>
            <a:r>
              <a:rPr kumimoji="1" lang="zh-TW" altLang="en-US" dirty="0"/>
              <a:t>急性鼻咽炎（感冒）</a:t>
            </a:r>
          </a:p>
        </p:txBody>
      </p:sp>
      <p:sp>
        <p:nvSpPr>
          <p:cNvPr id="8" name="文字方塊 7">
            <a:extLst>
              <a:ext uri="{FF2B5EF4-FFF2-40B4-BE49-F238E27FC236}">
                <a16:creationId xmlns:a16="http://schemas.microsoft.com/office/drawing/2014/main" id="{1E0905D1-7661-6FE0-5D0E-55CF3EB691E4}"/>
              </a:ext>
            </a:extLst>
          </p:cNvPr>
          <p:cNvSpPr txBox="1"/>
          <p:nvPr/>
        </p:nvSpPr>
        <p:spPr>
          <a:xfrm>
            <a:off x="5513294" y="5211382"/>
            <a:ext cx="5540188" cy="646331"/>
          </a:xfrm>
          <a:prstGeom prst="rect">
            <a:avLst/>
          </a:prstGeom>
          <a:noFill/>
        </p:spPr>
        <p:txBody>
          <a:bodyPr wrap="square" rtlCol="0">
            <a:spAutoFit/>
          </a:bodyPr>
          <a:lstStyle/>
          <a:p>
            <a:r>
              <a:rPr kumimoji="1" lang="zh-TW" altLang="en-US" dirty="0"/>
              <a:t>試試➡️國際疾病分類查詢系統</a:t>
            </a:r>
            <a:endParaRPr kumimoji="1" lang="en" altLang="zh-TW" dirty="0"/>
          </a:p>
          <a:p>
            <a:r>
              <a:rPr kumimoji="1" lang="en" altLang="zh-TW" dirty="0"/>
              <a:t>https://</a:t>
            </a:r>
            <a:r>
              <a:rPr kumimoji="1" lang="en" altLang="zh-TW" dirty="0" err="1"/>
              <a:t>info.nhi.gov.tw</a:t>
            </a:r>
            <a:r>
              <a:rPr kumimoji="1" lang="en" altLang="zh-TW" dirty="0"/>
              <a:t>/inae5000/INAE5010S01</a:t>
            </a:r>
            <a:endParaRPr kumimoji="1" lang="zh-TW" altLang="en-US" dirty="0"/>
          </a:p>
        </p:txBody>
      </p:sp>
    </p:spTree>
    <p:extLst>
      <p:ext uri="{BB962C8B-B14F-4D97-AF65-F5344CB8AC3E}">
        <p14:creationId xmlns:p14="http://schemas.microsoft.com/office/powerpoint/2010/main" val="335928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7BE91-DF60-9C3E-4519-1BCE585B8C61}"/>
              </a:ext>
            </a:extLst>
          </p:cNvPr>
          <p:cNvSpPr>
            <a:spLocks noGrp="1"/>
          </p:cNvSpPr>
          <p:nvPr>
            <p:ph type="title"/>
          </p:nvPr>
        </p:nvSpPr>
        <p:spPr/>
        <p:txBody>
          <a:bodyPr/>
          <a:lstStyle/>
          <a:p>
            <a:r>
              <a:rPr kumimoji="1" lang="en-US" altLang="zh-TW" dirty="0"/>
              <a:t>Z</a:t>
            </a:r>
            <a:r>
              <a:rPr kumimoji="1" lang="zh-TW" altLang="en-US" dirty="0"/>
              <a:t>開頭是跟健康狀態有關的項目</a:t>
            </a:r>
          </a:p>
        </p:txBody>
      </p:sp>
      <p:sp>
        <p:nvSpPr>
          <p:cNvPr id="4" name="投影片編號版面配置區 3">
            <a:extLst>
              <a:ext uri="{FF2B5EF4-FFF2-40B4-BE49-F238E27FC236}">
                <a16:creationId xmlns:a16="http://schemas.microsoft.com/office/drawing/2014/main" id="{31E0FD7A-B1C1-F14B-3BBE-1FF898E57BA5}"/>
              </a:ext>
            </a:extLst>
          </p:cNvPr>
          <p:cNvSpPr>
            <a:spLocks noGrp="1"/>
          </p:cNvSpPr>
          <p:nvPr>
            <p:ph type="sldNum" sz="quarter" idx="12"/>
          </p:nvPr>
        </p:nvSpPr>
        <p:spPr/>
        <p:txBody>
          <a:bodyPr/>
          <a:lstStyle/>
          <a:p>
            <a:fld id="{6113E31D-E2AB-40D1-8B51-AFA5AFEF393A}" type="slidenum">
              <a:rPr lang="en-US" smtClean="0"/>
              <a:pPr/>
              <a:t>14</a:t>
            </a:fld>
            <a:endParaRPr lang="en-US" dirty="0"/>
          </a:p>
        </p:txBody>
      </p:sp>
      <p:pic>
        <p:nvPicPr>
          <p:cNvPr id="5" name="圖片 4">
            <a:extLst>
              <a:ext uri="{FF2B5EF4-FFF2-40B4-BE49-F238E27FC236}">
                <a16:creationId xmlns:a16="http://schemas.microsoft.com/office/drawing/2014/main" id="{5E39E6C7-5FEB-1E5E-6CD5-F53E5CECC540}"/>
              </a:ext>
            </a:extLst>
          </p:cNvPr>
          <p:cNvPicPr>
            <a:picLocks noChangeAspect="1"/>
          </p:cNvPicPr>
          <p:nvPr/>
        </p:nvPicPr>
        <p:blipFill>
          <a:blip r:embed="rId2"/>
          <a:stretch>
            <a:fillRect/>
          </a:stretch>
        </p:blipFill>
        <p:spPr>
          <a:xfrm>
            <a:off x="601446" y="2237173"/>
            <a:ext cx="10989107" cy="3515557"/>
          </a:xfrm>
          <a:prstGeom prst="rect">
            <a:avLst/>
          </a:prstGeom>
        </p:spPr>
      </p:pic>
    </p:spTree>
    <p:extLst>
      <p:ext uri="{BB962C8B-B14F-4D97-AF65-F5344CB8AC3E}">
        <p14:creationId xmlns:p14="http://schemas.microsoft.com/office/powerpoint/2010/main" val="2478805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54A2-2CDC-D39F-C24C-267B2E06DBA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CCFA2ED-B0D5-E809-D255-4E45FEA991F4}"/>
              </a:ext>
            </a:extLst>
          </p:cNvPr>
          <p:cNvSpPr>
            <a:spLocks noGrp="1"/>
          </p:cNvSpPr>
          <p:nvPr>
            <p:ph type="title"/>
          </p:nvPr>
        </p:nvSpPr>
        <p:spPr/>
        <p:txBody>
          <a:bodyPr>
            <a:normAutofit fontScale="90000"/>
          </a:bodyPr>
          <a:lstStyle/>
          <a:p>
            <a:r>
              <a:rPr kumimoji="1" lang="zh-TW" altLang="en-US" dirty="0"/>
              <a:t>應用</a:t>
            </a:r>
            <a:r>
              <a:rPr kumimoji="1" lang="en-US" altLang="zh-TW" dirty="0"/>
              <a:t>2: </a:t>
            </a:r>
            <a:r>
              <a:rPr kumimoji="1" lang="zh-TW" altLang="en-US" dirty="0"/>
              <a:t>命名實體辨識 </a:t>
            </a:r>
            <a:r>
              <a:rPr kumimoji="1" lang="en-US" altLang="zh-TW" dirty="0"/>
              <a:t>(</a:t>
            </a:r>
            <a:r>
              <a:rPr kumimoji="1" lang="en" altLang="zh-TW" dirty="0"/>
              <a:t>Named Entity Recognition, NER)</a:t>
            </a:r>
            <a:endParaRPr kumimoji="1" lang="zh-TW" altLang="en-US" dirty="0"/>
          </a:p>
        </p:txBody>
      </p:sp>
      <p:sp>
        <p:nvSpPr>
          <p:cNvPr id="3" name="內容版面配置區 2">
            <a:extLst>
              <a:ext uri="{FF2B5EF4-FFF2-40B4-BE49-F238E27FC236}">
                <a16:creationId xmlns:a16="http://schemas.microsoft.com/office/drawing/2014/main" id="{8513BD75-C735-93A8-CE91-A2FF010BB763}"/>
              </a:ext>
            </a:extLst>
          </p:cNvPr>
          <p:cNvSpPr>
            <a:spLocks noGrp="1"/>
          </p:cNvSpPr>
          <p:nvPr>
            <p:ph idx="1"/>
          </p:nvPr>
        </p:nvSpPr>
        <p:spPr>
          <a:xfrm>
            <a:off x="1230727" y="2117386"/>
            <a:ext cx="9907468" cy="4023360"/>
          </a:xfrm>
        </p:spPr>
        <p:txBody>
          <a:bodyPr>
            <a:normAutofit/>
          </a:bodyPr>
          <a:lstStyle/>
          <a:p>
            <a:pPr>
              <a:lnSpc>
                <a:spcPct val="200000"/>
              </a:lnSpc>
            </a:pPr>
            <a:r>
              <a:rPr kumimoji="1" lang="en" altLang="zh-TW" sz="3200" dirty="0">
                <a:highlight>
                  <a:srgbClr val="FFFF00"/>
                </a:highlight>
              </a:rPr>
              <a:t>John Wick</a:t>
            </a:r>
            <a:r>
              <a:rPr kumimoji="1" lang="en" altLang="zh-TW" sz="3200" dirty="0"/>
              <a:t> was admitted to </a:t>
            </a:r>
            <a:r>
              <a:rPr kumimoji="1" lang="en" altLang="zh-TW" sz="3200" dirty="0">
                <a:highlight>
                  <a:srgbClr val="00FFFF"/>
                </a:highlight>
              </a:rPr>
              <a:t>Taipei Veterans General Hospital</a:t>
            </a:r>
            <a:r>
              <a:rPr kumimoji="1" lang="en" altLang="zh-TW" sz="3200" dirty="0"/>
              <a:t> on </a:t>
            </a:r>
            <a:r>
              <a:rPr kumimoji="1" lang="en" altLang="zh-TW" sz="3200" dirty="0">
                <a:highlight>
                  <a:srgbClr val="C0C0C0"/>
                </a:highlight>
              </a:rPr>
              <a:t>March 3, 2023</a:t>
            </a:r>
            <a:r>
              <a:rPr kumimoji="1" lang="en" altLang="zh-TW" sz="3200" dirty="0"/>
              <a:t> due to </a:t>
            </a:r>
            <a:r>
              <a:rPr kumimoji="1" lang="en" altLang="zh-TW" sz="3200" dirty="0">
                <a:highlight>
                  <a:srgbClr val="00FF00"/>
                </a:highlight>
              </a:rPr>
              <a:t>pneumonia</a:t>
            </a:r>
            <a:r>
              <a:rPr kumimoji="1" lang="en" altLang="zh-TW" sz="3200" dirty="0"/>
              <a:t>.</a:t>
            </a:r>
            <a:endParaRPr kumimoji="1" lang="zh-TW" altLang="en-US" sz="3200" dirty="0"/>
          </a:p>
        </p:txBody>
      </p:sp>
      <p:sp>
        <p:nvSpPr>
          <p:cNvPr id="4" name="投影片編號版面配置區 3">
            <a:extLst>
              <a:ext uri="{FF2B5EF4-FFF2-40B4-BE49-F238E27FC236}">
                <a16:creationId xmlns:a16="http://schemas.microsoft.com/office/drawing/2014/main" id="{2C6F90A8-B75A-CA3A-C7BE-E97A7FA9063E}"/>
              </a:ext>
            </a:extLst>
          </p:cNvPr>
          <p:cNvSpPr>
            <a:spLocks noGrp="1"/>
          </p:cNvSpPr>
          <p:nvPr>
            <p:ph type="sldNum" sz="quarter" idx="12"/>
          </p:nvPr>
        </p:nvSpPr>
        <p:spPr/>
        <p:txBody>
          <a:bodyPr/>
          <a:lstStyle/>
          <a:p>
            <a:fld id="{6113E31D-E2AB-40D1-8B51-AFA5AFEF393A}" type="slidenum">
              <a:rPr lang="en-US" smtClean="0"/>
              <a:pPr/>
              <a:t>15</a:t>
            </a:fld>
            <a:endParaRPr lang="en-US" dirty="0"/>
          </a:p>
        </p:txBody>
      </p:sp>
      <p:sp>
        <p:nvSpPr>
          <p:cNvPr id="5" name="文字方塊 4">
            <a:extLst>
              <a:ext uri="{FF2B5EF4-FFF2-40B4-BE49-F238E27FC236}">
                <a16:creationId xmlns:a16="http://schemas.microsoft.com/office/drawing/2014/main" id="{A02554F8-6046-6C09-0BA1-12605AB9D607}"/>
              </a:ext>
            </a:extLst>
          </p:cNvPr>
          <p:cNvSpPr txBox="1"/>
          <p:nvPr/>
        </p:nvSpPr>
        <p:spPr>
          <a:xfrm>
            <a:off x="1071335" y="1748054"/>
            <a:ext cx="1426128" cy="369332"/>
          </a:xfrm>
          <a:prstGeom prst="rect">
            <a:avLst/>
          </a:prstGeom>
          <a:noFill/>
        </p:spPr>
        <p:txBody>
          <a:bodyPr wrap="square" rtlCol="0">
            <a:spAutoFit/>
          </a:bodyPr>
          <a:lstStyle/>
          <a:p>
            <a:pPr algn="ctr"/>
            <a:r>
              <a:rPr kumimoji="1" lang="en-US" altLang="zh-TW" dirty="0"/>
              <a:t>B-Person</a:t>
            </a:r>
            <a:endParaRPr kumimoji="1" lang="zh-TW" altLang="en-US" dirty="0"/>
          </a:p>
        </p:txBody>
      </p:sp>
      <p:sp>
        <p:nvSpPr>
          <p:cNvPr id="6" name="文字方塊 5">
            <a:extLst>
              <a:ext uri="{FF2B5EF4-FFF2-40B4-BE49-F238E27FC236}">
                <a16:creationId xmlns:a16="http://schemas.microsoft.com/office/drawing/2014/main" id="{C2F262A5-2DCA-E34A-C116-DDC031955702}"/>
              </a:ext>
            </a:extLst>
          </p:cNvPr>
          <p:cNvSpPr txBox="1"/>
          <p:nvPr/>
        </p:nvSpPr>
        <p:spPr>
          <a:xfrm>
            <a:off x="2062634" y="2023064"/>
            <a:ext cx="1426128" cy="369332"/>
          </a:xfrm>
          <a:prstGeom prst="rect">
            <a:avLst/>
          </a:prstGeom>
          <a:noFill/>
        </p:spPr>
        <p:txBody>
          <a:bodyPr wrap="square" rtlCol="0">
            <a:spAutoFit/>
          </a:bodyPr>
          <a:lstStyle/>
          <a:p>
            <a:pPr algn="ctr"/>
            <a:r>
              <a:rPr kumimoji="1" lang="en-US" altLang="zh-TW" dirty="0"/>
              <a:t>E-Person</a:t>
            </a:r>
            <a:endParaRPr kumimoji="1" lang="zh-TW" altLang="en-US" dirty="0"/>
          </a:p>
        </p:txBody>
      </p:sp>
      <p:sp>
        <p:nvSpPr>
          <p:cNvPr id="7" name="文字方塊 6">
            <a:extLst>
              <a:ext uri="{FF2B5EF4-FFF2-40B4-BE49-F238E27FC236}">
                <a16:creationId xmlns:a16="http://schemas.microsoft.com/office/drawing/2014/main" id="{D68919CC-FBFE-983D-1F0E-0A9E8604D830}"/>
              </a:ext>
            </a:extLst>
          </p:cNvPr>
          <p:cNvSpPr txBox="1"/>
          <p:nvPr/>
        </p:nvSpPr>
        <p:spPr>
          <a:xfrm>
            <a:off x="1349570" y="2991410"/>
            <a:ext cx="1426128" cy="369332"/>
          </a:xfrm>
          <a:prstGeom prst="rect">
            <a:avLst/>
          </a:prstGeom>
          <a:noFill/>
        </p:spPr>
        <p:txBody>
          <a:bodyPr wrap="square" rtlCol="0">
            <a:spAutoFit/>
          </a:bodyPr>
          <a:lstStyle/>
          <a:p>
            <a:pPr algn="ctr"/>
            <a:r>
              <a:rPr kumimoji="1" lang="en-US" altLang="zh-TW" dirty="0"/>
              <a:t>E-Location</a:t>
            </a:r>
            <a:endParaRPr kumimoji="1" lang="zh-TW" altLang="en-US" dirty="0"/>
          </a:p>
        </p:txBody>
      </p:sp>
      <p:sp>
        <p:nvSpPr>
          <p:cNvPr id="8" name="文字方塊 7">
            <a:extLst>
              <a:ext uri="{FF2B5EF4-FFF2-40B4-BE49-F238E27FC236}">
                <a16:creationId xmlns:a16="http://schemas.microsoft.com/office/drawing/2014/main" id="{4D0AAE23-3B60-92D6-8714-7909EA056638}"/>
              </a:ext>
            </a:extLst>
          </p:cNvPr>
          <p:cNvSpPr txBox="1"/>
          <p:nvPr/>
        </p:nvSpPr>
        <p:spPr>
          <a:xfrm>
            <a:off x="6090748" y="1748054"/>
            <a:ext cx="1426128" cy="369332"/>
          </a:xfrm>
          <a:prstGeom prst="rect">
            <a:avLst/>
          </a:prstGeom>
          <a:noFill/>
        </p:spPr>
        <p:txBody>
          <a:bodyPr wrap="square" rtlCol="0">
            <a:spAutoFit/>
          </a:bodyPr>
          <a:lstStyle/>
          <a:p>
            <a:pPr algn="ctr"/>
            <a:r>
              <a:rPr kumimoji="1" lang="en-US" altLang="zh-TW" dirty="0"/>
              <a:t>B-Location</a:t>
            </a:r>
            <a:endParaRPr kumimoji="1" lang="zh-TW" altLang="en-US" dirty="0"/>
          </a:p>
        </p:txBody>
      </p:sp>
      <p:sp>
        <p:nvSpPr>
          <p:cNvPr id="9" name="文字方塊 8">
            <a:extLst>
              <a:ext uri="{FF2B5EF4-FFF2-40B4-BE49-F238E27FC236}">
                <a16:creationId xmlns:a16="http://schemas.microsoft.com/office/drawing/2014/main" id="{662F1395-3534-5DEF-D29C-98174D924E28}"/>
              </a:ext>
            </a:extLst>
          </p:cNvPr>
          <p:cNvSpPr txBox="1"/>
          <p:nvPr/>
        </p:nvSpPr>
        <p:spPr>
          <a:xfrm>
            <a:off x="3315391" y="2991410"/>
            <a:ext cx="1426128" cy="369332"/>
          </a:xfrm>
          <a:prstGeom prst="rect">
            <a:avLst/>
          </a:prstGeom>
          <a:noFill/>
        </p:spPr>
        <p:txBody>
          <a:bodyPr wrap="square" rtlCol="0">
            <a:spAutoFit/>
          </a:bodyPr>
          <a:lstStyle/>
          <a:p>
            <a:pPr algn="ctr"/>
            <a:r>
              <a:rPr kumimoji="1" lang="en-US" altLang="zh-TW" dirty="0"/>
              <a:t>B-Time</a:t>
            </a:r>
            <a:endParaRPr kumimoji="1" lang="zh-TW" altLang="en-US" dirty="0"/>
          </a:p>
        </p:txBody>
      </p:sp>
      <p:sp>
        <p:nvSpPr>
          <p:cNvPr id="10" name="文字方塊 9">
            <a:extLst>
              <a:ext uri="{FF2B5EF4-FFF2-40B4-BE49-F238E27FC236}">
                <a16:creationId xmlns:a16="http://schemas.microsoft.com/office/drawing/2014/main" id="{1FD69A32-5FBB-F018-3A2A-A4EB37A0D5E1}"/>
              </a:ext>
            </a:extLst>
          </p:cNvPr>
          <p:cNvSpPr txBox="1"/>
          <p:nvPr/>
        </p:nvSpPr>
        <p:spPr>
          <a:xfrm>
            <a:off x="4900911" y="2991410"/>
            <a:ext cx="1426128" cy="369332"/>
          </a:xfrm>
          <a:prstGeom prst="rect">
            <a:avLst/>
          </a:prstGeom>
          <a:noFill/>
        </p:spPr>
        <p:txBody>
          <a:bodyPr wrap="square" rtlCol="0">
            <a:spAutoFit/>
          </a:bodyPr>
          <a:lstStyle/>
          <a:p>
            <a:pPr algn="ctr"/>
            <a:r>
              <a:rPr kumimoji="1" lang="en-US" altLang="zh-TW" dirty="0"/>
              <a:t>E-Time</a:t>
            </a:r>
            <a:endParaRPr kumimoji="1" lang="zh-TW" altLang="en-US" dirty="0"/>
          </a:p>
        </p:txBody>
      </p:sp>
      <p:sp>
        <p:nvSpPr>
          <p:cNvPr id="11" name="文字方塊 10">
            <a:extLst>
              <a:ext uri="{FF2B5EF4-FFF2-40B4-BE49-F238E27FC236}">
                <a16:creationId xmlns:a16="http://schemas.microsoft.com/office/drawing/2014/main" id="{315085F0-3A8C-CB1B-395E-DD0E1F3F1736}"/>
              </a:ext>
            </a:extLst>
          </p:cNvPr>
          <p:cNvSpPr txBox="1"/>
          <p:nvPr/>
        </p:nvSpPr>
        <p:spPr>
          <a:xfrm>
            <a:off x="7687454" y="2991410"/>
            <a:ext cx="1426128" cy="369332"/>
          </a:xfrm>
          <a:prstGeom prst="rect">
            <a:avLst/>
          </a:prstGeom>
          <a:noFill/>
        </p:spPr>
        <p:txBody>
          <a:bodyPr wrap="square" rtlCol="0">
            <a:spAutoFit/>
          </a:bodyPr>
          <a:lstStyle/>
          <a:p>
            <a:pPr algn="ctr"/>
            <a:r>
              <a:rPr kumimoji="1" lang="en-US" altLang="zh-TW" dirty="0"/>
              <a:t>B-Disease</a:t>
            </a:r>
            <a:endParaRPr kumimoji="1" lang="zh-TW" altLang="en-US" dirty="0"/>
          </a:p>
        </p:txBody>
      </p:sp>
      <p:cxnSp>
        <p:nvCxnSpPr>
          <p:cNvPr id="13" name="直線箭頭接點 12">
            <a:extLst>
              <a:ext uri="{FF2B5EF4-FFF2-40B4-BE49-F238E27FC236}">
                <a16:creationId xmlns:a16="http://schemas.microsoft.com/office/drawing/2014/main" id="{F9B36E73-428D-8B40-2E62-7064DD01D2B5}"/>
              </a:ext>
            </a:extLst>
          </p:cNvPr>
          <p:cNvCxnSpPr>
            <a:cxnSpLocks/>
          </p:cNvCxnSpPr>
          <p:nvPr/>
        </p:nvCxnSpPr>
        <p:spPr>
          <a:xfrm>
            <a:off x="1784399" y="2117386"/>
            <a:ext cx="0" cy="368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線箭頭接點 13">
            <a:extLst>
              <a:ext uri="{FF2B5EF4-FFF2-40B4-BE49-F238E27FC236}">
                <a16:creationId xmlns:a16="http://schemas.microsoft.com/office/drawing/2014/main" id="{F6EFBB7F-0ACB-15A8-56A4-0A42D01F1116}"/>
              </a:ext>
            </a:extLst>
          </p:cNvPr>
          <p:cNvCxnSpPr>
            <a:cxnSpLocks/>
          </p:cNvCxnSpPr>
          <p:nvPr/>
        </p:nvCxnSpPr>
        <p:spPr>
          <a:xfrm>
            <a:off x="2761576" y="2327032"/>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5E1B1ED5-006E-C78E-694C-5472A0474530}"/>
              </a:ext>
            </a:extLst>
          </p:cNvPr>
          <p:cNvCxnSpPr>
            <a:cxnSpLocks/>
          </p:cNvCxnSpPr>
          <p:nvPr/>
        </p:nvCxnSpPr>
        <p:spPr>
          <a:xfrm>
            <a:off x="6803812" y="2117386"/>
            <a:ext cx="0" cy="368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218C4264-ED67-3C65-E78E-FBEDD89E735A}"/>
              </a:ext>
            </a:extLst>
          </p:cNvPr>
          <p:cNvCxnSpPr>
            <a:cxnSpLocks/>
          </p:cNvCxnSpPr>
          <p:nvPr/>
        </p:nvCxnSpPr>
        <p:spPr>
          <a:xfrm>
            <a:off x="2062634" y="3288740"/>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AD576AA7-3822-E976-F431-83D613C76420}"/>
              </a:ext>
            </a:extLst>
          </p:cNvPr>
          <p:cNvCxnSpPr>
            <a:cxnSpLocks/>
          </p:cNvCxnSpPr>
          <p:nvPr/>
        </p:nvCxnSpPr>
        <p:spPr>
          <a:xfrm>
            <a:off x="4027056" y="3288740"/>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AF709E5A-D726-A7F8-1ACE-BE4DE0A99069}"/>
              </a:ext>
            </a:extLst>
          </p:cNvPr>
          <p:cNvCxnSpPr>
            <a:cxnSpLocks/>
          </p:cNvCxnSpPr>
          <p:nvPr/>
        </p:nvCxnSpPr>
        <p:spPr>
          <a:xfrm>
            <a:off x="5601321" y="3288740"/>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22B13CEA-0537-0221-CA05-4FBC01098264}"/>
              </a:ext>
            </a:extLst>
          </p:cNvPr>
          <p:cNvCxnSpPr>
            <a:cxnSpLocks/>
          </p:cNvCxnSpPr>
          <p:nvPr/>
        </p:nvCxnSpPr>
        <p:spPr>
          <a:xfrm>
            <a:off x="8384999" y="3288740"/>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99D7E774-B071-2E7E-6ED6-A546F144A8D7}"/>
              </a:ext>
            </a:extLst>
          </p:cNvPr>
          <p:cNvSpPr txBox="1"/>
          <p:nvPr/>
        </p:nvSpPr>
        <p:spPr>
          <a:xfrm>
            <a:off x="7544876" y="1748054"/>
            <a:ext cx="1426128" cy="369332"/>
          </a:xfrm>
          <a:prstGeom prst="rect">
            <a:avLst/>
          </a:prstGeom>
          <a:noFill/>
        </p:spPr>
        <p:txBody>
          <a:bodyPr wrap="square" rtlCol="0">
            <a:spAutoFit/>
          </a:bodyPr>
          <a:lstStyle/>
          <a:p>
            <a:pPr algn="ctr"/>
            <a:r>
              <a:rPr kumimoji="1" lang="en-US" altLang="zh-TW" dirty="0"/>
              <a:t>I-Location</a:t>
            </a:r>
            <a:endParaRPr kumimoji="1" lang="zh-TW" altLang="en-US" dirty="0"/>
          </a:p>
        </p:txBody>
      </p:sp>
      <p:cxnSp>
        <p:nvCxnSpPr>
          <p:cNvPr id="22" name="直線箭頭接點 21">
            <a:extLst>
              <a:ext uri="{FF2B5EF4-FFF2-40B4-BE49-F238E27FC236}">
                <a16:creationId xmlns:a16="http://schemas.microsoft.com/office/drawing/2014/main" id="{2F51AAC4-A1FF-DE20-863D-CAD682883666}"/>
              </a:ext>
            </a:extLst>
          </p:cNvPr>
          <p:cNvCxnSpPr>
            <a:cxnSpLocks/>
          </p:cNvCxnSpPr>
          <p:nvPr/>
        </p:nvCxnSpPr>
        <p:spPr>
          <a:xfrm>
            <a:off x="8257940" y="2117386"/>
            <a:ext cx="0" cy="368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559D461-8D42-DBFD-496C-6A388C9155B1}"/>
              </a:ext>
            </a:extLst>
          </p:cNvPr>
          <p:cNvSpPr txBox="1"/>
          <p:nvPr/>
        </p:nvSpPr>
        <p:spPr>
          <a:xfrm>
            <a:off x="9113582" y="1748054"/>
            <a:ext cx="1426128" cy="369332"/>
          </a:xfrm>
          <a:prstGeom prst="rect">
            <a:avLst/>
          </a:prstGeom>
          <a:noFill/>
        </p:spPr>
        <p:txBody>
          <a:bodyPr wrap="square" rtlCol="0">
            <a:spAutoFit/>
          </a:bodyPr>
          <a:lstStyle/>
          <a:p>
            <a:pPr algn="ctr"/>
            <a:r>
              <a:rPr kumimoji="1" lang="en-US" altLang="zh-TW" dirty="0"/>
              <a:t>I-Location</a:t>
            </a:r>
            <a:endParaRPr kumimoji="1" lang="zh-TW" altLang="en-US" dirty="0"/>
          </a:p>
        </p:txBody>
      </p:sp>
      <p:cxnSp>
        <p:nvCxnSpPr>
          <p:cNvPr id="24" name="直線箭頭接點 23">
            <a:extLst>
              <a:ext uri="{FF2B5EF4-FFF2-40B4-BE49-F238E27FC236}">
                <a16:creationId xmlns:a16="http://schemas.microsoft.com/office/drawing/2014/main" id="{3BD216C6-459B-C6CA-2925-E9586C7D39D1}"/>
              </a:ext>
            </a:extLst>
          </p:cNvPr>
          <p:cNvCxnSpPr>
            <a:cxnSpLocks/>
          </p:cNvCxnSpPr>
          <p:nvPr/>
        </p:nvCxnSpPr>
        <p:spPr>
          <a:xfrm>
            <a:off x="9826646" y="2117386"/>
            <a:ext cx="0" cy="368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表格 22">
            <a:extLst>
              <a:ext uri="{FF2B5EF4-FFF2-40B4-BE49-F238E27FC236}">
                <a16:creationId xmlns:a16="http://schemas.microsoft.com/office/drawing/2014/main" id="{350917E0-00BD-B61B-59F0-15EB6300A8F4}"/>
              </a:ext>
            </a:extLst>
          </p:cNvPr>
          <p:cNvGraphicFramePr>
            <a:graphicFrameLocks noGrp="1"/>
          </p:cNvGraphicFramePr>
          <p:nvPr/>
        </p:nvGraphicFramePr>
        <p:xfrm>
          <a:off x="8209787" y="4743922"/>
          <a:ext cx="2323472" cy="1854200"/>
        </p:xfrm>
        <a:graphic>
          <a:graphicData uri="http://schemas.openxmlformats.org/drawingml/2006/table">
            <a:tbl>
              <a:tblPr firstRow="1" bandRow="1">
                <a:tableStyleId>{5C22544A-7EE6-4342-B048-85BDC9FD1C3A}</a:tableStyleId>
              </a:tblPr>
              <a:tblGrid>
                <a:gridCol w="726088">
                  <a:extLst>
                    <a:ext uri="{9D8B030D-6E8A-4147-A177-3AD203B41FA5}">
                      <a16:colId xmlns:a16="http://schemas.microsoft.com/office/drawing/2014/main" val="2707557049"/>
                    </a:ext>
                  </a:extLst>
                </a:gridCol>
                <a:gridCol w="1597384">
                  <a:extLst>
                    <a:ext uri="{9D8B030D-6E8A-4147-A177-3AD203B41FA5}">
                      <a16:colId xmlns:a16="http://schemas.microsoft.com/office/drawing/2014/main" val="4182110517"/>
                    </a:ext>
                  </a:extLst>
                </a:gridCol>
              </a:tblGrid>
              <a:tr h="370840">
                <a:tc>
                  <a:txBody>
                    <a:bodyPr/>
                    <a:lstStyle/>
                    <a:p>
                      <a:endParaRPr lang="zh-TW" altLang="en-US"/>
                    </a:p>
                  </a:txBody>
                  <a:tcPr/>
                </a:tc>
                <a:tc>
                  <a:txBody>
                    <a:bodyPr/>
                    <a:lstStyle/>
                    <a:p>
                      <a:r>
                        <a:rPr lang="en-US" altLang="zh-TW" dirty="0"/>
                        <a:t>Meaning</a:t>
                      </a:r>
                      <a:endParaRPr lang="zh-TW" altLang="en-US" dirty="0"/>
                    </a:p>
                  </a:txBody>
                  <a:tcPr/>
                </a:tc>
                <a:extLst>
                  <a:ext uri="{0D108BD9-81ED-4DB2-BD59-A6C34878D82A}">
                    <a16:rowId xmlns:a16="http://schemas.microsoft.com/office/drawing/2014/main" val="3004316906"/>
                  </a:ext>
                </a:extLst>
              </a:tr>
              <a:tr h="370840">
                <a:tc>
                  <a:txBody>
                    <a:bodyPr/>
                    <a:lstStyle/>
                    <a:p>
                      <a:r>
                        <a:rPr lang="en-US" altLang="zh-TW" dirty="0"/>
                        <a:t>B</a:t>
                      </a:r>
                      <a:endParaRPr lang="zh-TW" altLang="en-US" dirty="0"/>
                    </a:p>
                  </a:txBody>
                  <a:tcPr/>
                </a:tc>
                <a:tc>
                  <a:txBody>
                    <a:bodyPr/>
                    <a:lstStyle/>
                    <a:p>
                      <a:r>
                        <a:rPr lang="en-US" altLang="zh-TW" dirty="0"/>
                        <a:t>Beginning</a:t>
                      </a:r>
                      <a:endParaRPr lang="zh-TW" altLang="en-US" dirty="0"/>
                    </a:p>
                  </a:txBody>
                  <a:tcPr/>
                </a:tc>
                <a:extLst>
                  <a:ext uri="{0D108BD9-81ED-4DB2-BD59-A6C34878D82A}">
                    <a16:rowId xmlns:a16="http://schemas.microsoft.com/office/drawing/2014/main" val="3646700824"/>
                  </a:ext>
                </a:extLst>
              </a:tr>
              <a:tr h="370840">
                <a:tc>
                  <a:txBody>
                    <a:bodyPr/>
                    <a:lstStyle/>
                    <a:p>
                      <a:r>
                        <a:rPr lang="en-US" altLang="zh-TW" dirty="0"/>
                        <a:t>I</a:t>
                      </a:r>
                      <a:endParaRPr lang="zh-TW" altLang="en-US" dirty="0"/>
                    </a:p>
                  </a:txBody>
                  <a:tcPr/>
                </a:tc>
                <a:tc>
                  <a:txBody>
                    <a:bodyPr/>
                    <a:lstStyle/>
                    <a:p>
                      <a:r>
                        <a:rPr lang="en-US" altLang="zh-TW" dirty="0"/>
                        <a:t>Inside</a:t>
                      </a:r>
                      <a:endParaRPr lang="zh-TW" altLang="en-US" dirty="0"/>
                    </a:p>
                  </a:txBody>
                  <a:tcPr/>
                </a:tc>
                <a:extLst>
                  <a:ext uri="{0D108BD9-81ED-4DB2-BD59-A6C34878D82A}">
                    <a16:rowId xmlns:a16="http://schemas.microsoft.com/office/drawing/2014/main" val="294631180"/>
                  </a:ext>
                </a:extLst>
              </a:tr>
              <a:tr h="370840">
                <a:tc>
                  <a:txBody>
                    <a:bodyPr/>
                    <a:lstStyle/>
                    <a:p>
                      <a:r>
                        <a:rPr lang="en-US" altLang="zh-TW" dirty="0"/>
                        <a:t>O</a:t>
                      </a:r>
                      <a:endParaRPr lang="zh-TW" altLang="en-US" dirty="0"/>
                    </a:p>
                  </a:txBody>
                  <a:tcPr/>
                </a:tc>
                <a:tc>
                  <a:txBody>
                    <a:bodyPr/>
                    <a:lstStyle/>
                    <a:p>
                      <a:r>
                        <a:rPr lang="en-US" altLang="zh-TW" dirty="0"/>
                        <a:t>Outside</a:t>
                      </a:r>
                      <a:endParaRPr lang="zh-TW" altLang="en-US" dirty="0"/>
                    </a:p>
                  </a:txBody>
                  <a:tcPr/>
                </a:tc>
                <a:extLst>
                  <a:ext uri="{0D108BD9-81ED-4DB2-BD59-A6C34878D82A}">
                    <a16:rowId xmlns:a16="http://schemas.microsoft.com/office/drawing/2014/main" val="1555578801"/>
                  </a:ext>
                </a:extLst>
              </a:tr>
              <a:tr h="370840">
                <a:tc>
                  <a:txBody>
                    <a:bodyPr/>
                    <a:lstStyle/>
                    <a:p>
                      <a:r>
                        <a:rPr lang="en-US" altLang="zh-TW" dirty="0"/>
                        <a:t>E</a:t>
                      </a:r>
                      <a:endParaRPr lang="zh-TW" altLang="en-US" dirty="0"/>
                    </a:p>
                  </a:txBody>
                  <a:tcPr/>
                </a:tc>
                <a:tc>
                  <a:txBody>
                    <a:bodyPr/>
                    <a:lstStyle/>
                    <a:p>
                      <a:r>
                        <a:rPr lang="en-US" altLang="zh-TW" dirty="0"/>
                        <a:t>End</a:t>
                      </a:r>
                      <a:endParaRPr lang="zh-TW" altLang="en-US" dirty="0"/>
                    </a:p>
                  </a:txBody>
                  <a:tcPr/>
                </a:tc>
                <a:extLst>
                  <a:ext uri="{0D108BD9-81ED-4DB2-BD59-A6C34878D82A}">
                    <a16:rowId xmlns:a16="http://schemas.microsoft.com/office/drawing/2014/main" val="613298110"/>
                  </a:ext>
                </a:extLst>
              </a:tr>
            </a:tbl>
          </a:graphicData>
        </a:graphic>
      </p:graphicFrame>
      <p:sp>
        <p:nvSpPr>
          <p:cNvPr id="26" name="文字方塊 25">
            <a:extLst>
              <a:ext uri="{FF2B5EF4-FFF2-40B4-BE49-F238E27FC236}">
                <a16:creationId xmlns:a16="http://schemas.microsoft.com/office/drawing/2014/main" id="{C80D2233-DDAD-B012-32C2-6523585822D6}"/>
              </a:ext>
            </a:extLst>
          </p:cNvPr>
          <p:cNvSpPr txBox="1"/>
          <p:nvPr/>
        </p:nvSpPr>
        <p:spPr>
          <a:xfrm>
            <a:off x="3000473" y="2281458"/>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27" name="文字方塊 26">
            <a:extLst>
              <a:ext uri="{FF2B5EF4-FFF2-40B4-BE49-F238E27FC236}">
                <a16:creationId xmlns:a16="http://schemas.microsoft.com/office/drawing/2014/main" id="{CF74A42F-8A8E-D43C-93E5-D16FAA78513F}"/>
              </a:ext>
            </a:extLst>
          </p:cNvPr>
          <p:cNvSpPr txBox="1"/>
          <p:nvPr/>
        </p:nvSpPr>
        <p:spPr>
          <a:xfrm>
            <a:off x="4204532" y="2281458"/>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28" name="文字方塊 27">
            <a:extLst>
              <a:ext uri="{FF2B5EF4-FFF2-40B4-BE49-F238E27FC236}">
                <a16:creationId xmlns:a16="http://schemas.microsoft.com/office/drawing/2014/main" id="{19F05630-D17B-0D4D-6EAD-6891470C8578}"/>
              </a:ext>
            </a:extLst>
          </p:cNvPr>
          <p:cNvSpPr txBox="1"/>
          <p:nvPr/>
        </p:nvSpPr>
        <p:spPr>
          <a:xfrm>
            <a:off x="5252334" y="2281458"/>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29" name="文字方塊 28">
            <a:extLst>
              <a:ext uri="{FF2B5EF4-FFF2-40B4-BE49-F238E27FC236}">
                <a16:creationId xmlns:a16="http://schemas.microsoft.com/office/drawing/2014/main" id="{A457AA5B-EEA8-23D9-6805-9EBE7594D071}"/>
              </a:ext>
            </a:extLst>
          </p:cNvPr>
          <p:cNvSpPr txBox="1"/>
          <p:nvPr/>
        </p:nvSpPr>
        <p:spPr>
          <a:xfrm>
            <a:off x="2440138" y="2991410"/>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30" name="文字方塊 29">
            <a:extLst>
              <a:ext uri="{FF2B5EF4-FFF2-40B4-BE49-F238E27FC236}">
                <a16:creationId xmlns:a16="http://schemas.microsoft.com/office/drawing/2014/main" id="{27687B09-27B1-A394-747D-86C19D8B059E}"/>
              </a:ext>
            </a:extLst>
          </p:cNvPr>
          <p:cNvSpPr txBox="1"/>
          <p:nvPr/>
        </p:nvSpPr>
        <p:spPr>
          <a:xfrm>
            <a:off x="5839089" y="2991410"/>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31" name="文字方塊 30">
            <a:extLst>
              <a:ext uri="{FF2B5EF4-FFF2-40B4-BE49-F238E27FC236}">
                <a16:creationId xmlns:a16="http://schemas.microsoft.com/office/drawing/2014/main" id="{739A140F-2702-B76E-F470-4554DB45214A}"/>
              </a:ext>
            </a:extLst>
          </p:cNvPr>
          <p:cNvSpPr txBox="1"/>
          <p:nvPr/>
        </p:nvSpPr>
        <p:spPr>
          <a:xfrm>
            <a:off x="6461124" y="2991410"/>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Tree>
    <p:extLst>
      <p:ext uri="{BB962C8B-B14F-4D97-AF65-F5344CB8AC3E}">
        <p14:creationId xmlns:p14="http://schemas.microsoft.com/office/powerpoint/2010/main" val="202782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P spid="21" grpId="0"/>
      <p:bldP spid="23" grpId="0"/>
      <p:bldP spid="26" grpId="0"/>
      <p:bldP spid="27" grpId="0"/>
      <p:bldP spid="28" grpId="0"/>
      <p:bldP spid="29"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A2A98F-AC9D-BFC5-31B9-FA84C4DE6418}"/>
              </a:ext>
            </a:extLst>
          </p:cNvPr>
          <p:cNvSpPr>
            <a:spLocks noGrp="1"/>
          </p:cNvSpPr>
          <p:nvPr>
            <p:ph type="title"/>
          </p:nvPr>
        </p:nvSpPr>
        <p:spPr/>
        <p:txBody>
          <a:bodyPr/>
          <a:lstStyle/>
          <a:p>
            <a:r>
              <a:rPr kumimoji="1" lang="zh-TW" altLang="en-US" dirty="0"/>
              <a:t>應用</a:t>
            </a:r>
            <a:r>
              <a:rPr kumimoji="1" lang="en-US" altLang="zh-TW" dirty="0"/>
              <a:t>2: </a:t>
            </a:r>
            <a:r>
              <a:rPr kumimoji="1" lang="zh-TW" altLang="en-US" dirty="0"/>
              <a:t>於文中標註出疾病分類位置</a:t>
            </a:r>
          </a:p>
        </p:txBody>
      </p:sp>
      <p:sp>
        <p:nvSpPr>
          <p:cNvPr id="4" name="投影片編號版面配置區 3">
            <a:extLst>
              <a:ext uri="{FF2B5EF4-FFF2-40B4-BE49-F238E27FC236}">
                <a16:creationId xmlns:a16="http://schemas.microsoft.com/office/drawing/2014/main" id="{D12D5030-0E99-01D0-3AED-62AA3634A0DC}"/>
              </a:ext>
            </a:extLst>
          </p:cNvPr>
          <p:cNvSpPr>
            <a:spLocks noGrp="1"/>
          </p:cNvSpPr>
          <p:nvPr>
            <p:ph type="sldNum" sz="quarter" idx="12"/>
          </p:nvPr>
        </p:nvSpPr>
        <p:spPr/>
        <p:txBody>
          <a:bodyPr/>
          <a:lstStyle/>
          <a:p>
            <a:fld id="{6113E31D-E2AB-40D1-8B51-AFA5AFEF393A}" type="slidenum">
              <a:rPr lang="en-US" smtClean="0"/>
              <a:pPr/>
              <a:t>16</a:t>
            </a:fld>
            <a:endParaRPr lang="en-US" dirty="0"/>
          </a:p>
        </p:txBody>
      </p:sp>
      <p:sp>
        <p:nvSpPr>
          <p:cNvPr id="5" name="文字方塊 4">
            <a:extLst>
              <a:ext uri="{FF2B5EF4-FFF2-40B4-BE49-F238E27FC236}">
                <a16:creationId xmlns:a16="http://schemas.microsoft.com/office/drawing/2014/main" id="{C83E6009-C999-41B3-3882-11A4F0EC6A3A}"/>
              </a:ext>
            </a:extLst>
          </p:cNvPr>
          <p:cNvSpPr txBox="1"/>
          <p:nvPr/>
        </p:nvSpPr>
        <p:spPr>
          <a:xfrm>
            <a:off x="1532964" y="2411505"/>
            <a:ext cx="9332259" cy="2118465"/>
          </a:xfrm>
          <a:prstGeom prst="rect">
            <a:avLst/>
          </a:prstGeom>
          <a:noFill/>
        </p:spPr>
        <p:txBody>
          <a:bodyPr wrap="square" rtlCol="0">
            <a:spAutoFit/>
          </a:bodyPr>
          <a:lstStyle/>
          <a:p>
            <a:pPr algn="just">
              <a:lnSpc>
                <a:spcPct val="150000"/>
              </a:lnSpc>
            </a:pPr>
            <a:r>
              <a:rPr kumimoji="1" lang="en" altLang="zh-TW" dirty="0"/>
              <a:t>A 65-year-old male presented with progressive shortness of breath and productive cough for two weeks. Chest X-ray revealed right lower lobe pneumonia with mild pleural effusion. The patient also had a history of type 2 diabetes mellitus and essential hypertension. Laboratory tests showed elevated white blood cell count and C-reactive protein. He was admitted for intravenous antibiotics and further management.</a:t>
            </a:r>
            <a:endParaRPr kumimoji="1" lang="zh-TW" altLang="en-US" dirty="0"/>
          </a:p>
        </p:txBody>
      </p:sp>
      <p:sp>
        <p:nvSpPr>
          <p:cNvPr id="6" name="矩形 5">
            <a:extLst>
              <a:ext uri="{FF2B5EF4-FFF2-40B4-BE49-F238E27FC236}">
                <a16:creationId xmlns:a16="http://schemas.microsoft.com/office/drawing/2014/main" id="{3CD804DD-E226-C607-2681-0D79F695E4C7}"/>
              </a:ext>
            </a:extLst>
          </p:cNvPr>
          <p:cNvSpPr/>
          <p:nvPr/>
        </p:nvSpPr>
        <p:spPr>
          <a:xfrm>
            <a:off x="5351931" y="2929092"/>
            <a:ext cx="2796987" cy="329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6830F063-5C68-A57A-69A3-C38CD3073983}"/>
              </a:ext>
            </a:extLst>
          </p:cNvPr>
          <p:cNvSpPr txBox="1"/>
          <p:nvPr/>
        </p:nvSpPr>
        <p:spPr>
          <a:xfrm>
            <a:off x="6768354" y="1945925"/>
            <a:ext cx="1004046" cy="369332"/>
          </a:xfrm>
          <a:prstGeom prst="rect">
            <a:avLst/>
          </a:prstGeom>
          <a:noFill/>
        </p:spPr>
        <p:txBody>
          <a:bodyPr wrap="square" rtlCol="0">
            <a:spAutoFit/>
          </a:bodyPr>
          <a:lstStyle/>
          <a:p>
            <a:pPr algn="ctr"/>
            <a:r>
              <a:rPr kumimoji="1" lang="en-US" altLang="zh-TW" dirty="0">
                <a:solidFill>
                  <a:srgbClr val="FF0000"/>
                </a:solidFill>
              </a:rPr>
              <a:t>J181</a:t>
            </a:r>
            <a:endParaRPr kumimoji="1" lang="zh-TW" altLang="en-US" dirty="0">
              <a:solidFill>
                <a:srgbClr val="FF0000"/>
              </a:solidFill>
            </a:endParaRPr>
          </a:p>
        </p:txBody>
      </p:sp>
      <p:cxnSp>
        <p:nvCxnSpPr>
          <p:cNvPr id="9" name="直線箭頭接點 8">
            <a:extLst>
              <a:ext uri="{FF2B5EF4-FFF2-40B4-BE49-F238E27FC236}">
                <a16:creationId xmlns:a16="http://schemas.microsoft.com/office/drawing/2014/main" id="{50140BF0-CC90-7B65-0750-2311E95B0B02}"/>
              </a:ext>
            </a:extLst>
          </p:cNvPr>
          <p:cNvCxnSpPr>
            <a:stCxn id="7" idx="2"/>
          </p:cNvCxnSpPr>
          <p:nvPr/>
        </p:nvCxnSpPr>
        <p:spPr>
          <a:xfrm flipH="1">
            <a:off x="6768354" y="2315257"/>
            <a:ext cx="502023" cy="5534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17B7C404-8783-E89E-8324-734E620C34B9}"/>
              </a:ext>
            </a:extLst>
          </p:cNvPr>
          <p:cNvSpPr/>
          <p:nvPr/>
        </p:nvSpPr>
        <p:spPr>
          <a:xfrm>
            <a:off x="8677836" y="2929092"/>
            <a:ext cx="2043956" cy="329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1" name="直線箭頭接點 10">
            <a:extLst>
              <a:ext uri="{FF2B5EF4-FFF2-40B4-BE49-F238E27FC236}">
                <a16:creationId xmlns:a16="http://schemas.microsoft.com/office/drawing/2014/main" id="{60980A32-24C9-180F-194B-C6CE12633651}"/>
              </a:ext>
            </a:extLst>
          </p:cNvPr>
          <p:cNvCxnSpPr>
            <a:cxnSpLocks/>
            <a:stCxn id="13" idx="2"/>
            <a:endCxn id="10" idx="0"/>
          </p:cNvCxnSpPr>
          <p:nvPr/>
        </p:nvCxnSpPr>
        <p:spPr>
          <a:xfrm>
            <a:off x="9699814" y="2315257"/>
            <a:ext cx="0" cy="6138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6EC1B78-5EFC-4A84-D9AE-606414E8B84A}"/>
              </a:ext>
            </a:extLst>
          </p:cNvPr>
          <p:cNvSpPr txBox="1"/>
          <p:nvPr/>
        </p:nvSpPr>
        <p:spPr>
          <a:xfrm>
            <a:off x="9197791" y="1945925"/>
            <a:ext cx="1004046" cy="369332"/>
          </a:xfrm>
          <a:prstGeom prst="rect">
            <a:avLst/>
          </a:prstGeom>
          <a:noFill/>
        </p:spPr>
        <p:txBody>
          <a:bodyPr wrap="square" rtlCol="0">
            <a:spAutoFit/>
          </a:bodyPr>
          <a:lstStyle/>
          <a:p>
            <a:pPr algn="ctr"/>
            <a:r>
              <a:rPr kumimoji="1" lang="en-US" altLang="zh-TW" dirty="0">
                <a:solidFill>
                  <a:srgbClr val="FF0000"/>
                </a:solidFill>
              </a:rPr>
              <a:t>J90</a:t>
            </a:r>
            <a:endParaRPr kumimoji="1" lang="zh-TW" altLang="en-US" dirty="0">
              <a:solidFill>
                <a:srgbClr val="FF0000"/>
              </a:solidFill>
            </a:endParaRPr>
          </a:p>
        </p:txBody>
      </p:sp>
      <p:sp>
        <p:nvSpPr>
          <p:cNvPr id="16" name="矩形 15">
            <a:extLst>
              <a:ext uri="{FF2B5EF4-FFF2-40B4-BE49-F238E27FC236}">
                <a16:creationId xmlns:a16="http://schemas.microsoft.com/office/drawing/2014/main" id="{A7AF0FCF-A27B-CC27-9618-9FCCE7C62C51}"/>
              </a:ext>
            </a:extLst>
          </p:cNvPr>
          <p:cNvSpPr/>
          <p:nvPr/>
        </p:nvSpPr>
        <p:spPr>
          <a:xfrm>
            <a:off x="5253320" y="3348066"/>
            <a:ext cx="2545975" cy="329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文字方塊 20">
            <a:extLst>
              <a:ext uri="{FF2B5EF4-FFF2-40B4-BE49-F238E27FC236}">
                <a16:creationId xmlns:a16="http://schemas.microsoft.com/office/drawing/2014/main" id="{D54931BC-0039-E38C-A00F-37D1CD3329CA}"/>
              </a:ext>
            </a:extLst>
          </p:cNvPr>
          <p:cNvSpPr txBox="1"/>
          <p:nvPr/>
        </p:nvSpPr>
        <p:spPr>
          <a:xfrm>
            <a:off x="5697070" y="5047557"/>
            <a:ext cx="1004046" cy="369332"/>
          </a:xfrm>
          <a:prstGeom prst="rect">
            <a:avLst/>
          </a:prstGeom>
          <a:noFill/>
        </p:spPr>
        <p:txBody>
          <a:bodyPr wrap="square" rtlCol="0">
            <a:spAutoFit/>
          </a:bodyPr>
          <a:lstStyle/>
          <a:p>
            <a:pPr algn="ctr"/>
            <a:r>
              <a:rPr kumimoji="1" lang="en-US" altLang="zh-TW" dirty="0">
                <a:solidFill>
                  <a:srgbClr val="FF0000"/>
                </a:solidFill>
              </a:rPr>
              <a:t>E119</a:t>
            </a:r>
            <a:endParaRPr kumimoji="1" lang="zh-TW" altLang="en-US" dirty="0">
              <a:solidFill>
                <a:srgbClr val="FF0000"/>
              </a:solidFill>
            </a:endParaRPr>
          </a:p>
        </p:txBody>
      </p:sp>
      <p:cxnSp>
        <p:nvCxnSpPr>
          <p:cNvPr id="22" name="直線箭頭接點 21">
            <a:extLst>
              <a:ext uri="{FF2B5EF4-FFF2-40B4-BE49-F238E27FC236}">
                <a16:creationId xmlns:a16="http://schemas.microsoft.com/office/drawing/2014/main" id="{FB97053C-0FF5-F4AB-3FDF-EE65C4D86E11}"/>
              </a:ext>
            </a:extLst>
          </p:cNvPr>
          <p:cNvCxnSpPr>
            <a:cxnSpLocks/>
            <a:stCxn id="21" idx="0"/>
          </p:cNvCxnSpPr>
          <p:nvPr/>
        </p:nvCxnSpPr>
        <p:spPr>
          <a:xfrm flipV="1">
            <a:off x="6199093" y="3677642"/>
            <a:ext cx="336178" cy="1369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16F5EB-3C0A-88F5-A3BD-9BBE15EEBF3A}"/>
              </a:ext>
            </a:extLst>
          </p:cNvPr>
          <p:cNvSpPr/>
          <p:nvPr/>
        </p:nvSpPr>
        <p:spPr>
          <a:xfrm>
            <a:off x="8375275" y="3348066"/>
            <a:ext cx="2346517" cy="329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65940297-BF55-28BF-A540-9CE25A42A074}"/>
              </a:ext>
            </a:extLst>
          </p:cNvPr>
          <p:cNvCxnSpPr>
            <a:cxnSpLocks/>
            <a:stCxn id="31" idx="0"/>
            <a:endCxn id="25" idx="2"/>
          </p:cNvCxnSpPr>
          <p:nvPr/>
        </p:nvCxnSpPr>
        <p:spPr>
          <a:xfrm flipV="1">
            <a:off x="9072282" y="3677642"/>
            <a:ext cx="476252" cy="1369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AC7E4424-A1F8-35C8-FFEB-9A578AEBF658}"/>
              </a:ext>
            </a:extLst>
          </p:cNvPr>
          <p:cNvSpPr txBox="1"/>
          <p:nvPr/>
        </p:nvSpPr>
        <p:spPr>
          <a:xfrm>
            <a:off x="8570259" y="5047557"/>
            <a:ext cx="1004046" cy="369332"/>
          </a:xfrm>
          <a:prstGeom prst="rect">
            <a:avLst/>
          </a:prstGeom>
          <a:noFill/>
        </p:spPr>
        <p:txBody>
          <a:bodyPr wrap="square" rtlCol="0">
            <a:spAutoFit/>
          </a:bodyPr>
          <a:lstStyle/>
          <a:p>
            <a:pPr algn="ctr"/>
            <a:r>
              <a:rPr kumimoji="1" lang="en-US" altLang="zh-TW" dirty="0">
                <a:solidFill>
                  <a:srgbClr val="FF0000"/>
                </a:solidFill>
              </a:rPr>
              <a:t>I10</a:t>
            </a:r>
            <a:endParaRPr kumimoji="1" lang="zh-TW" altLang="en-US" dirty="0">
              <a:solidFill>
                <a:srgbClr val="FF0000"/>
              </a:solidFill>
            </a:endParaRPr>
          </a:p>
        </p:txBody>
      </p:sp>
      <p:sp>
        <p:nvSpPr>
          <p:cNvPr id="35" name="文字方塊 34">
            <a:extLst>
              <a:ext uri="{FF2B5EF4-FFF2-40B4-BE49-F238E27FC236}">
                <a16:creationId xmlns:a16="http://schemas.microsoft.com/office/drawing/2014/main" id="{964F20E1-F798-6234-8A73-5DD69FB931CE}"/>
              </a:ext>
            </a:extLst>
          </p:cNvPr>
          <p:cNvSpPr txBox="1"/>
          <p:nvPr/>
        </p:nvSpPr>
        <p:spPr>
          <a:xfrm>
            <a:off x="3195917" y="5920141"/>
            <a:ext cx="5800165" cy="369332"/>
          </a:xfrm>
          <a:prstGeom prst="rect">
            <a:avLst/>
          </a:prstGeom>
          <a:noFill/>
        </p:spPr>
        <p:txBody>
          <a:bodyPr wrap="square" rtlCol="0">
            <a:spAutoFit/>
          </a:bodyPr>
          <a:lstStyle/>
          <a:p>
            <a:pPr algn="ctr"/>
            <a:r>
              <a:rPr kumimoji="1" lang="en-US" altLang="zh-TW" dirty="0"/>
              <a:t>➡️ </a:t>
            </a:r>
            <a:r>
              <a:rPr kumimoji="1" lang="zh-TW" altLang="en-US" dirty="0"/>
              <a:t>命名實體辨識 </a:t>
            </a:r>
            <a:r>
              <a:rPr kumimoji="1" lang="en-US" altLang="zh-TW" dirty="0"/>
              <a:t>(Named Entity Recognition, NER)</a:t>
            </a:r>
            <a:endParaRPr kumimoji="1" lang="zh-TW" altLang="en-US" dirty="0"/>
          </a:p>
        </p:txBody>
      </p:sp>
    </p:spTree>
    <p:extLst>
      <p:ext uri="{BB962C8B-B14F-4D97-AF65-F5344CB8AC3E}">
        <p14:creationId xmlns:p14="http://schemas.microsoft.com/office/powerpoint/2010/main" val="25339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EF75A-3751-90F5-C4E3-603019D0B69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7F784B0-F9DE-AE94-3A21-3AF6BE9FCCB5}"/>
              </a:ext>
            </a:extLst>
          </p:cNvPr>
          <p:cNvSpPr>
            <a:spLocks noGrp="1"/>
          </p:cNvSpPr>
          <p:nvPr>
            <p:ph type="title"/>
          </p:nvPr>
        </p:nvSpPr>
        <p:spPr/>
        <p:txBody>
          <a:bodyPr>
            <a:normAutofit/>
          </a:bodyPr>
          <a:lstStyle/>
          <a:p>
            <a:r>
              <a:rPr kumimoji="1" lang="zh-TW" altLang="en-US" dirty="0"/>
              <a:t>應用</a:t>
            </a:r>
            <a:r>
              <a:rPr kumimoji="1" lang="en-US" altLang="zh-TW" dirty="0"/>
              <a:t>3: </a:t>
            </a:r>
            <a:r>
              <a:rPr kumimoji="1" lang="en-US" altLang="zh-TW" dirty="0" err="1"/>
              <a:t>ChatDoctor</a:t>
            </a:r>
            <a:r>
              <a:rPr kumimoji="1" lang="en-US" altLang="zh-TW" dirty="0"/>
              <a:t> (</a:t>
            </a:r>
            <a:r>
              <a:rPr kumimoji="1" lang="zh-TW" altLang="en-US" dirty="0"/>
              <a:t>醫學問答系統</a:t>
            </a:r>
            <a:r>
              <a:rPr kumimoji="1" lang="en-US" altLang="zh-TW" dirty="0"/>
              <a:t>)</a:t>
            </a:r>
            <a:endParaRPr kumimoji="1" lang="zh-TW" altLang="en-US" dirty="0"/>
          </a:p>
        </p:txBody>
      </p:sp>
      <p:sp>
        <p:nvSpPr>
          <p:cNvPr id="4" name="投影片編號版面配置區 3">
            <a:extLst>
              <a:ext uri="{FF2B5EF4-FFF2-40B4-BE49-F238E27FC236}">
                <a16:creationId xmlns:a16="http://schemas.microsoft.com/office/drawing/2014/main" id="{6DD8C8C8-A525-C95F-2296-C84CB215E8C2}"/>
              </a:ext>
            </a:extLst>
          </p:cNvPr>
          <p:cNvSpPr>
            <a:spLocks noGrp="1"/>
          </p:cNvSpPr>
          <p:nvPr>
            <p:ph type="sldNum" sz="quarter" idx="12"/>
          </p:nvPr>
        </p:nvSpPr>
        <p:spPr/>
        <p:txBody>
          <a:bodyPr/>
          <a:lstStyle/>
          <a:p>
            <a:fld id="{6113E31D-E2AB-40D1-8B51-AFA5AFEF393A}" type="slidenum">
              <a:rPr lang="en-US" smtClean="0"/>
              <a:pPr/>
              <a:t>17</a:t>
            </a:fld>
            <a:endParaRPr lang="en-US" dirty="0"/>
          </a:p>
        </p:txBody>
      </p:sp>
      <p:pic>
        <p:nvPicPr>
          <p:cNvPr id="5" name="圖片 4">
            <a:extLst>
              <a:ext uri="{FF2B5EF4-FFF2-40B4-BE49-F238E27FC236}">
                <a16:creationId xmlns:a16="http://schemas.microsoft.com/office/drawing/2014/main" id="{867F3123-BF9D-C3E4-5BD2-7F149D923F27}"/>
              </a:ext>
            </a:extLst>
          </p:cNvPr>
          <p:cNvPicPr>
            <a:picLocks noChangeAspect="1"/>
          </p:cNvPicPr>
          <p:nvPr/>
        </p:nvPicPr>
        <p:blipFill>
          <a:blip r:embed="rId2"/>
          <a:stretch>
            <a:fillRect/>
          </a:stretch>
        </p:blipFill>
        <p:spPr>
          <a:xfrm>
            <a:off x="1260541" y="1716247"/>
            <a:ext cx="7262364" cy="4968606"/>
          </a:xfrm>
          <a:prstGeom prst="rect">
            <a:avLst/>
          </a:prstGeom>
        </p:spPr>
      </p:pic>
      <p:sp>
        <p:nvSpPr>
          <p:cNvPr id="6" name="文字方塊 5">
            <a:extLst>
              <a:ext uri="{FF2B5EF4-FFF2-40B4-BE49-F238E27FC236}">
                <a16:creationId xmlns:a16="http://schemas.microsoft.com/office/drawing/2014/main" id="{A8BBD9E8-7630-3E50-533D-1F11C70CA6A9}"/>
              </a:ext>
            </a:extLst>
          </p:cNvPr>
          <p:cNvSpPr txBox="1"/>
          <p:nvPr/>
        </p:nvSpPr>
        <p:spPr>
          <a:xfrm>
            <a:off x="8522905" y="1553737"/>
            <a:ext cx="3048609" cy="1169551"/>
          </a:xfrm>
          <a:prstGeom prst="rect">
            <a:avLst/>
          </a:prstGeom>
          <a:noFill/>
        </p:spPr>
        <p:txBody>
          <a:bodyPr wrap="square" rtlCol="0">
            <a:spAutoFit/>
          </a:bodyPr>
          <a:lstStyle/>
          <a:p>
            <a:pPr algn="just"/>
            <a:r>
              <a:rPr kumimoji="1" lang="en" altLang="zh-TW" sz="1400" dirty="0"/>
              <a:t>Li, </a:t>
            </a:r>
            <a:r>
              <a:rPr kumimoji="1" lang="en" altLang="zh-TW" sz="1400" dirty="0" err="1"/>
              <a:t>Yunxiang</a:t>
            </a:r>
            <a:r>
              <a:rPr kumimoji="1" lang="en" altLang="zh-TW" sz="1400" dirty="0"/>
              <a:t>, et al. "</a:t>
            </a:r>
            <a:r>
              <a:rPr kumimoji="1" lang="en" altLang="zh-TW" sz="1400" dirty="0" err="1"/>
              <a:t>Chatdoctor</a:t>
            </a:r>
            <a:r>
              <a:rPr kumimoji="1" lang="en" altLang="zh-TW" sz="1400" dirty="0"/>
              <a:t>: A medical chat model fine-tuned on a large language model meta-ai (llama) using medical domain knowledge." </a:t>
            </a:r>
            <a:r>
              <a:rPr kumimoji="1" lang="en" altLang="zh-TW" sz="1400" dirty="0" err="1"/>
              <a:t>Cureus</a:t>
            </a:r>
            <a:r>
              <a:rPr kumimoji="1" lang="en" altLang="zh-TW" sz="1400" dirty="0"/>
              <a:t> 15.6 (2023).</a:t>
            </a:r>
            <a:endParaRPr kumimoji="1" lang="zh-TW" altLang="en-US" sz="1400" dirty="0"/>
          </a:p>
        </p:txBody>
      </p:sp>
      <p:sp>
        <p:nvSpPr>
          <p:cNvPr id="3" name="文字方塊 2">
            <a:extLst>
              <a:ext uri="{FF2B5EF4-FFF2-40B4-BE49-F238E27FC236}">
                <a16:creationId xmlns:a16="http://schemas.microsoft.com/office/drawing/2014/main" id="{B6C17642-DA70-17FB-63BB-199E573A018F}"/>
              </a:ext>
            </a:extLst>
          </p:cNvPr>
          <p:cNvSpPr txBox="1"/>
          <p:nvPr/>
        </p:nvSpPr>
        <p:spPr>
          <a:xfrm>
            <a:off x="3080852" y="2138512"/>
            <a:ext cx="1712259" cy="369332"/>
          </a:xfrm>
          <a:prstGeom prst="rect">
            <a:avLst/>
          </a:prstGeom>
          <a:noFill/>
        </p:spPr>
        <p:txBody>
          <a:bodyPr wrap="square" rtlCol="0">
            <a:spAutoFit/>
          </a:bodyPr>
          <a:lstStyle/>
          <a:p>
            <a:pPr algn="ctr"/>
            <a:r>
              <a:rPr kumimoji="1" lang="en-US" altLang="zh-TW" dirty="0">
                <a:solidFill>
                  <a:srgbClr val="FF0000"/>
                </a:solidFill>
              </a:rPr>
              <a:t>(</a:t>
            </a:r>
            <a:r>
              <a:rPr kumimoji="1" lang="zh-TW" altLang="en-US" dirty="0">
                <a:solidFill>
                  <a:srgbClr val="FF0000"/>
                </a:solidFill>
              </a:rPr>
              <a:t>查詢資料庫</a:t>
            </a:r>
            <a:r>
              <a:rPr kumimoji="1" lang="en-US" altLang="zh-TW" dirty="0">
                <a:solidFill>
                  <a:srgbClr val="FF0000"/>
                </a:solidFill>
              </a:rPr>
              <a:t>)</a:t>
            </a:r>
            <a:endParaRPr kumimoji="1" lang="zh-TW" altLang="en-US" dirty="0">
              <a:solidFill>
                <a:srgbClr val="FF0000"/>
              </a:solidFill>
            </a:endParaRPr>
          </a:p>
        </p:txBody>
      </p:sp>
    </p:spTree>
    <p:extLst>
      <p:ext uri="{BB962C8B-B14F-4D97-AF65-F5344CB8AC3E}">
        <p14:creationId xmlns:p14="http://schemas.microsoft.com/office/powerpoint/2010/main" val="129947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7DFF94-A242-C744-529C-435DA4ED68D1}"/>
              </a:ext>
            </a:extLst>
          </p:cNvPr>
          <p:cNvSpPr>
            <a:spLocks noGrp="1"/>
          </p:cNvSpPr>
          <p:nvPr>
            <p:ph type="title"/>
          </p:nvPr>
        </p:nvSpPr>
        <p:spPr/>
        <p:txBody>
          <a:bodyPr>
            <a:normAutofit/>
          </a:bodyPr>
          <a:lstStyle/>
          <a:p>
            <a:r>
              <a:rPr kumimoji="1" lang="zh-TW" altLang="en-US" dirty="0"/>
              <a:t>很多厲害的大型語言模型都需要上網</a:t>
            </a:r>
            <a:r>
              <a:rPr kumimoji="1" lang="en-US" altLang="zh-TW" dirty="0"/>
              <a:t>...</a:t>
            </a:r>
            <a:endParaRPr kumimoji="1" lang="zh-TW" altLang="en-US" dirty="0"/>
          </a:p>
        </p:txBody>
      </p:sp>
      <p:sp>
        <p:nvSpPr>
          <p:cNvPr id="4" name="投影片編號版面配置區 3">
            <a:extLst>
              <a:ext uri="{FF2B5EF4-FFF2-40B4-BE49-F238E27FC236}">
                <a16:creationId xmlns:a16="http://schemas.microsoft.com/office/drawing/2014/main" id="{21037C42-39C2-67D3-8C2F-5489F702DD94}"/>
              </a:ext>
            </a:extLst>
          </p:cNvPr>
          <p:cNvSpPr>
            <a:spLocks noGrp="1"/>
          </p:cNvSpPr>
          <p:nvPr>
            <p:ph type="sldNum" sz="quarter" idx="12"/>
          </p:nvPr>
        </p:nvSpPr>
        <p:spPr/>
        <p:txBody>
          <a:bodyPr/>
          <a:lstStyle/>
          <a:p>
            <a:fld id="{6113E31D-E2AB-40D1-8B51-AFA5AFEF393A}" type="slidenum">
              <a:rPr lang="en-US" smtClean="0"/>
              <a:pPr/>
              <a:t>18</a:t>
            </a:fld>
            <a:endParaRPr lang="en-US" dirty="0"/>
          </a:p>
        </p:txBody>
      </p:sp>
      <p:pic>
        <p:nvPicPr>
          <p:cNvPr id="1028" name="Picture 4">
            <a:extLst>
              <a:ext uri="{FF2B5EF4-FFF2-40B4-BE49-F238E27FC236}">
                <a16:creationId xmlns:a16="http://schemas.microsoft.com/office/drawing/2014/main" id="{42048765-01F4-B795-0585-E166D3B33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558" y="2583946"/>
            <a:ext cx="3317240" cy="331724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F63747A-4941-F05E-3069-5E7824DDC51A}"/>
              </a:ext>
            </a:extLst>
          </p:cNvPr>
          <p:cNvSpPr txBox="1"/>
          <p:nvPr/>
        </p:nvSpPr>
        <p:spPr>
          <a:xfrm>
            <a:off x="5655386" y="2138770"/>
            <a:ext cx="4003584" cy="369332"/>
          </a:xfrm>
          <a:prstGeom prst="rect">
            <a:avLst/>
          </a:prstGeom>
          <a:noFill/>
        </p:spPr>
        <p:txBody>
          <a:bodyPr wrap="square" rtlCol="0">
            <a:spAutoFit/>
          </a:bodyPr>
          <a:lstStyle/>
          <a:p>
            <a:pPr algn="ctr"/>
            <a:r>
              <a:rPr kumimoji="1" lang="en-US" altLang="zh-TW" dirty="0"/>
              <a:t>Llama (7B - 65B) by Meta (2023)</a:t>
            </a:r>
            <a:endParaRPr kumimoji="1" lang="zh-TW" altLang="en-US" dirty="0"/>
          </a:p>
        </p:txBody>
      </p:sp>
      <p:pic>
        <p:nvPicPr>
          <p:cNvPr id="3" name="Picture 2" descr="掌控社群媒體的隱形力量 一文看懂Meta AI">
            <a:extLst>
              <a:ext uri="{FF2B5EF4-FFF2-40B4-BE49-F238E27FC236}">
                <a16:creationId xmlns:a16="http://schemas.microsoft.com/office/drawing/2014/main" id="{CFBBCF11-AB49-D6AB-9D2E-3CC05EFD2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976" y="3204972"/>
            <a:ext cx="2681681" cy="1401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0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DDE91B7-EAD0-7C34-7C48-34E13D72CCD9}"/>
              </a:ext>
            </a:extLst>
          </p:cNvPr>
          <p:cNvSpPr>
            <a:spLocks noGrp="1"/>
          </p:cNvSpPr>
          <p:nvPr>
            <p:ph type="sldNum" sz="quarter" idx="12"/>
          </p:nvPr>
        </p:nvSpPr>
        <p:spPr/>
        <p:txBody>
          <a:bodyPr/>
          <a:lstStyle/>
          <a:p>
            <a:fld id="{6113E31D-E2AB-40D1-8B51-AFA5AFEF393A}" type="slidenum">
              <a:rPr lang="en-US" smtClean="0"/>
              <a:pPr/>
              <a:t>19</a:t>
            </a:fld>
            <a:endParaRPr lang="en-US" dirty="0"/>
          </a:p>
        </p:txBody>
      </p:sp>
      <p:pic>
        <p:nvPicPr>
          <p:cNvPr id="5" name="圖片 4">
            <a:extLst>
              <a:ext uri="{FF2B5EF4-FFF2-40B4-BE49-F238E27FC236}">
                <a16:creationId xmlns:a16="http://schemas.microsoft.com/office/drawing/2014/main" id="{AD544217-73B1-BC6E-CA01-F6DB30723E12}"/>
              </a:ext>
            </a:extLst>
          </p:cNvPr>
          <p:cNvPicPr>
            <a:picLocks noChangeAspect="1"/>
          </p:cNvPicPr>
          <p:nvPr/>
        </p:nvPicPr>
        <p:blipFill>
          <a:blip r:embed="rId2"/>
          <a:stretch>
            <a:fillRect/>
          </a:stretch>
        </p:blipFill>
        <p:spPr>
          <a:xfrm>
            <a:off x="2209800" y="403422"/>
            <a:ext cx="7772400" cy="5549131"/>
          </a:xfrm>
          <a:prstGeom prst="rect">
            <a:avLst/>
          </a:prstGeom>
        </p:spPr>
      </p:pic>
    </p:spTree>
    <p:extLst>
      <p:ext uri="{BB962C8B-B14F-4D97-AF65-F5344CB8AC3E}">
        <p14:creationId xmlns:p14="http://schemas.microsoft.com/office/powerpoint/2010/main" val="1736045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08D368E-7D73-4B7B-3550-7F52AB49C6AD}"/>
              </a:ext>
            </a:extLst>
          </p:cNvPr>
          <p:cNvSpPr>
            <a:spLocks noGrp="1"/>
          </p:cNvSpPr>
          <p:nvPr>
            <p:ph type="sldNum" sz="quarter" idx="12"/>
          </p:nvPr>
        </p:nvSpPr>
        <p:spPr/>
        <p:txBody>
          <a:bodyPr/>
          <a:lstStyle/>
          <a:p>
            <a:fld id="{4FAB73BC-B049-4115-A692-8D63A059BFB8}" type="slidenum">
              <a:rPr lang="en-US" smtClean="0"/>
              <a:pPr/>
              <a:t>2</a:t>
            </a:fld>
            <a:endParaRPr lang="en-US"/>
          </a:p>
        </p:txBody>
      </p:sp>
      <p:pic>
        <p:nvPicPr>
          <p:cNvPr id="5" name="圖片 4">
            <a:extLst>
              <a:ext uri="{FF2B5EF4-FFF2-40B4-BE49-F238E27FC236}">
                <a16:creationId xmlns:a16="http://schemas.microsoft.com/office/drawing/2014/main" id="{2670F65D-105F-0F1B-7C2A-54FE70E586B7}"/>
              </a:ext>
            </a:extLst>
          </p:cNvPr>
          <p:cNvPicPr>
            <a:picLocks noChangeAspect="1"/>
          </p:cNvPicPr>
          <p:nvPr/>
        </p:nvPicPr>
        <p:blipFill>
          <a:blip r:embed="rId2"/>
          <a:stretch>
            <a:fillRect/>
          </a:stretch>
        </p:blipFill>
        <p:spPr>
          <a:xfrm>
            <a:off x="939743" y="335280"/>
            <a:ext cx="10312513" cy="5793038"/>
          </a:xfrm>
          <a:prstGeom prst="rect">
            <a:avLst/>
          </a:prstGeom>
        </p:spPr>
      </p:pic>
    </p:spTree>
    <p:extLst>
      <p:ext uri="{BB962C8B-B14F-4D97-AF65-F5344CB8AC3E}">
        <p14:creationId xmlns:p14="http://schemas.microsoft.com/office/powerpoint/2010/main" val="524263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8E9DA14-CCC4-F52F-7DE8-AAA220BA9E26}"/>
              </a:ext>
            </a:extLst>
          </p:cNvPr>
          <p:cNvSpPr>
            <a:spLocks noGrp="1"/>
          </p:cNvSpPr>
          <p:nvPr>
            <p:ph type="title"/>
          </p:nvPr>
        </p:nvSpPr>
        <p:spPr/>
        <p:txBody>
          <a:bodyPr>
            <a:normAutofit/>
          </a:bodyPr>
          <a:lstStyle/>
          <a:p>
            <a:r>
              <a:rPr lang="zh-TW" altLang="en-US" sz="6000" dirty="0">
                <a:latin typeface="Microsoft JhengHei" panose="020B0604030504040204" pitchFamily="34" charset="-120"/>
                <a:ea typeface="Microsoft JhengHei" panose="020B0604030504040204" pitchFamily="34" charset="-120"/>
              </a:rPr>
              <a:t>電腦是如何學習自然語言呢？</a:t>
            </a:r>
            <a:endParaRPr lang="en" altLang="zh-TW" sz="6000" dirty="0">
              <a:latin typeface="Microsoft JhengHei" panose="020B0604030504040204" pitchFamily="34" charset="-120"/>
              <a:ea typeface="Microsoft JhengHei" panose="020B0604030504040204" pitchFamily="34" charset="-120"/>
            </a:endParaRPr>
          </a:p>
        </p:txBody>
      </p:sp>
      <p:sp>
        <p:nvSpPr>
          <p:cNvPr id="4" name="投影片編號版面配置區 3">
            <a:extLst>
              <a:ext uri="{FF2B5EF4-FFF2-40B4-BE49-F238E27FC236}">
                <a16:creationId xmlns:a16="http://schemas.microsoft.com/office/drawing/2014/main" id="{39319AE4-BC87-6325-2208-8D96B8FE222D}"/>
              </a:ext>
            </a:extLst>
          </p:cNvPr>
          <p:cNvSpPr>
            <a:spLocks noGrp="1"/>
          </p:cNvSpPr>
          <p:nvPr>
            <p:ph type="sldNum" sz="quarter" idx="12"/>
          </p:nvPr>
        </p:nvSpPr>
        <p:spPr/>
        <p:txBody>
          <a:bodyPr/>
          <a:lstStyle/>
          <a:p>
            <a:fld id="{6113E31D-E2AB-40D1-8B51-AFA5AFEF393A}" type="slidenum">
              <a:rPr lang="en-US" smtClean="0"/>
              <a:pPr/>
              <a:t>20</a:t>
            </a:fld>
            <a:endParaRPr lang="en-US" dirty="0"/>
          </a:p>
        </p:txBody>
      </p:sp>
    </p:spTree>
    <p:extLst>
      <p:ext uri="{BB962C8B-B14F-4D97-AF65-F5344CB8AC3E}">
        <p14:creationId xmlns:p14="http://schemas.microsoft.com/office/powerpoint/2010/main" val="31117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EDECBF-1CAE-1B26-F24E-4954D182AB49}"/>
              </a:ext>
            </a:extLst>
          </p:cNvPr>
          <p:cNvSpPr>
            <a:spLocks noGrp="1"/>
          </p:cNvSpPr>
          <p:nvPr>
            <p:ph type="title"/>
          </p:nvPr>
        </p:nvSpPr>
        <p:spPr/>
        <p:txBody>
          <a:bodyPr/>
          <a:lstStyle/>
          <a:p>
            <a:r>
              <a:rPr kumimoji="1" lang="zh-TW" altLang="en-US" dirty="0"/>
              <a:t>影像 </a:t>
            </a:r>
            <a:r>
              <a:rPr kumimoji="1" lang="en-US" altLang="zh-TW" dirty="0"/>
              <a:t>vs. </a:t>
            </a:r>
            <a:r>
              <a:rPr kumimoji="1" lang="zh-TW" altLang="en-US" dirty="0"/>
              <a:t>文字</a:t>
            </a:r>
          </a:p>
        </p:txBody>
      </p:sp>
      <p:sp>
        <p:nvSpPr>
          <p:cNvPr id="4" name="投影片編號版面配置區 3">
            <a:extLst>
              <a:ext uri="{FF2B5EF4-FFF2-40B4-BE49-F238E27FC236}">
                <a16:creationId xmlns:a16="http://schemas.microsoft.com/office/drawing/2014/main" id="{6F3E92C2-211B-DA29-2BF2-F4DA33472C00}"/>
              </a:ext>
            </a:extLst>
          </p:cNvPr>
          <p:cNvSpPr>
            <a:spLocks noGrp="1"/>
          </p:cNvSpPr>
          <p:nvPr>
            <p:ph type="sldNum" sz="quarter" idx="12"/>
          </p:nvPr>
        </p:nvSpPr>
        <p:spPr/>
        <p:txBody>
          <a:bodyPr/>
          <a:lstStyle/>
          <a:p>
            <a:fld id="{6113E31D-E2AB-40D1-8B51-AFA5AFEF393A}" type="slidenum">
              <a:rPr lang="en-US" smtClean="0"/>
              <a:pPr/>
              <a:t>21</a:t>
            </a:fld>
            <a:endParaRPr lang="en-US" dirty="0"/>
          </a:p>
        </p:txBody>
      </p:sp>
      <p:pic>
        <p:nvPicPr>
          <p:cNvPr id="5" name="圖片 4">
            <a:extLst>
              <a:ext uri="{FF2B5EF4-FFF2-40B4-BE49-F238E27FC236}">
                <a16:creationId xmlns:a16="http://schemas.microsoft.com/office/drawing/2014/main" id="{EEBC7127-154F-9C33-52B7-035DCE9B3767}"/>
              </a:ext>
            </a:extLst>
          </p:cNvPr>
          <p:cNvPicPr>
            <a:picLocks noChangeAspect="1"/>
          </p:cNvPicPr>
          <p:nvPr/>
        </p:nvPicPr>
        <p:blipFill>
          <a:blip r:embed="rId2"/>
          <a:stretch>
            <a:fillRect/>
          </a:stretch>
        </p:blipFill>
        <p:spPr>
          <a:xfrm>
            <a:off x="2710022" y="2342347"/>
            <a:ext cx="1469858" cy="1477697"/>
          </a:xfrm>
          <a:prstGeom prst="rect">
            <a:avLst/>
          </a:prstGeom>
        </p:spPr>
      </p:pic>
      <p:cxnSp>
        <p:nvCxnSpPr>
          <p:cNvPr id="6" name="直線箭頭接點 5">
            <a:extLst>
              <a:ext uri="{FF2B5EF4-FFF2-40B4-BE49-F238E27FC236}">
                <a16:creationId xmlns:a16="http://schemas.microsoft.com/office/drawing/2014/main" id="{A1FEA643-C81C-3390-7119-7239A186A66C}"/>
              </a:ext>
            </a:extLst>
          </p:cNvPr>
          <p:cNvCxnSpPr>
            <a:cxnSpLocks/>
          </p:cNvCxnSpPr>
          <p:nvPr/>
        </p:nvCxnSpPr>
        <p:spPr>
          <a:xfrm>
            <a:off x="5055287" y="3138647"/>
            <a:ext cx="563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9479F864-5932-82AC-74D1-D9567162C935}"/>
              </a:ext>
            </a:extLst>
          </p:cNvPr>
          <p:cNvSpPr txBox="1"/>
          <p:nvPr/>
        </p:nvSpPr>
        <p:spPr>
          <a:xfrm>
            <a:off x="6011516" y="2846259"/>
            <a:ext cx="3151573" cy="584775"/>
          </a:xfrm>
          <a:prstGeom prst="rect">
            <a:avLst/>
          </a:prstGeom>
          <a:noFill/>
        </p:spPr>
        <p:txBody>
          <a:bodyPr wrap="square" rtlCol="0">
            <a:spAutoFit/>
          </a:bodyPr>
          <a:lstStyle/>
          <a:p>
            <a:r>
              <a:rPr kumimoji="1" lang="en-US" altLang="zh-TW" sz="3200" dirty="0"/>
              <a:t>28</a:t>
            </a:r>
            <a:r>
              <a:rPr kumimoji="1" lang="zh-TW" altLang="en-US" sz="3200" dirty="0"/>
              <a:t> </a:t>
            </a:r>
            <a:r>
              <a:rPr kumimoji="1" lang="en-US" altLang="zh-TW" sz="3200" dirty="0"/>
              <a:t>x</a:t>
            </a:r>
            <a:r>
              <a:rPr kumimoji="1" lang="zh-TW" altLang="en-US" sz="3200" dirty="0"/>
              <a:t> </a:t>
            </a:r>
            <a:r>
              <a:rPr kumimoji="1" lang="en-US" altLang="zh-TW" sz="3200" dirty="0"/>
              <a:t>28 </a:t>
            </a:r>
            <a:r>
              <a:rPr kumimoji="1" lang="zh-TW" altLang="en-US" sz="3200" dirty="0"/>
              <a:t>的矩陣</a:t>
            </a:r>
          </a:p>
        </p:txBody>
      </p:sp>
      <p:cxnSp>
        <p:nvCxnSpPr>
          <p:cNvPr id="9" name="直線箭頭接點 8">
            <a:extLst>
              <a:ext uri="{FF2B5EF4-FFF2-40B4-BE49-F238E27FC236}">
                <a16:creationId xmlns:a16="http://schemas.microsoft.com/office/drawing/2014/main" id="{CD4E822C-A082-FDB9-7FFC-F56ECED87EBE}"/>
              </a:ext>
            </a:extLst>
          </p:cNvPr>
          <p:cNvCxnSpPr>
            <a:cxnSpLocks/>
          </p:cNvCxnSpPr>
          <p:nvPr/>
        </p:nvCxnSpPr>
        <p:spPr>
          <a:xfrm>
            <a:off x="5055287" y="5350667"/>
            <a:ext cx="563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5DCA2D4B-D5DA-3C8A-91AF-0EA090AB03E1}"/>
              </a:ext>
            </a:extLst>
          </p:cNvPr>
          <p:cNvSpPr txBox="1"/>
          <p:nvPr/>
        </p:nvSpPr>
        <p:spPr>
          <a:xfrm>
            <a:off x="5768056" y="5064011"/>
            <a:ext cx="1198487" cy="584775"/>
          </a:xfrm>
          <a:prstGeom prst="rect">
            <a:avLst/>
          </a:prstGeom>
          <a:noFill/>
        </p:spPr>
        <p:txBody>
          <a:bodyPr wrap="square" rtlCol="0">
            <a:spAutoFit/>
          </a:bodyPr>
          <a:lstStyle/>
          <a:p>
            <a:pPr algn="ctr"/>
            <a:r>
              <a:rPr kumimoji="1" lang="en-US" altLang="zh-TW" sz="3200" dirty="0"/>
              <a:t>?</a:t>
            </a:r>
            <a:endParaRPr kumimoji="1" lang="zh-TW" altLang="en-US" sz="3200" dirty="0"/>
          </a:p>
        </p:txBody>
      </p:sp>
      <p:sp>
        <p:nvSpPr>
          <p:cNvPr id="11" name="文字方塊 10">
            <a:extLst>
              <a:ext uri="{FF2B5EF4-FFF2-40B4-BE49-F238E27FC236}">
                <a16:creationId xmlns:a16="http://schemas.microsoft.com/office/drawing/2014/main" id="{65004EEB-8254-10DC-AAC9-C7AF4929FCAB}"/>
              </a:ext>
            </a:extLst>
          </p:cNvPr>
          <p:cNvSpPr txBox="1"/>
          <p:nvPr/>
        </p:nvSpPr>
        <p:spPr>
          <a:xfrm>
            <a:off x="1495082" y="5064011"/>
            <a:ext cx="3666231" cy="523220"/>
          </a:xfrm>
          <a:prstGeom prst="rect">
            <a:avLst/>
          </a:prstGeom>
          <a:noFill/>
        </p:spPr>
        <p:txBody>
          <a:bodyPr wrap="square" rtlCol="0">
            <a:spAutoFit/>
          </a:bodyPr>
          <a:lstStyle/>
          <a:p>
            <a:pPr algn="ctr"/>
            <a:r>
              <a:rPr kumimoji="1" lang="en-US" altLang="zh-TW" sz="2800" dirty="0"/>
              <a:t>I want to study AI</a:t>
            </a:r>
            <a:endParaRPr kumimoji="1" lang="zh-TW" altLang="en-US" sz="2800" dirty="0"/>
          </a:p>
        </p:txBody>
      </p:sp>
      <p:pic>
        <p:nvPicPr>
          <p:cNvPr id="2050" name="Picture 2">
            <a:extLst>
              <a:ext uri="{FF2B5EF4-FFF2-40B4-BE49-F238E27FC236}">
                <a16:creationId xmlns:a16="http://schemas.microsoft.com/office/drawing/2014/main" id="{29843B0F-F742-2B53-19C8-D013759AC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9530" y="4563776"/>
            <a:ext cx="2099756" cy="1573782"/>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A8116B2D-5703-6D90-8B7E-88FCD7CB1D33}"/>
              </a:ext>
            </a:extLst>
          </p:cNvPr>
          <p:cNvSpPr txBox="1"/>
          <p:nvPr/>
        </p:nvSpPr>
        <p:spPr>
          <a:xfrm>
            <a:off x="7855802" y="6286468"/>
            <a:ext cx="3413165" cy="430887"/>
          </a:xfrm>
          <a:prstGeom prst="rect">
            <a:avLst/>
          </a:prstGeom>
          <a:noFill/>
        </p:spPr>
        <p:txBody>
          <a:bodyPr wrap="square" rtlCol="0">
            <a:spAutoFit/>
          </a:bodyPr>
          <a:lstStyle/>
          <a:p>
            <a:r>
              <a:rPr kumimoji="1" lang="en-US" altLang="zh-TW" sz="1100" dirty="0"/>
              <a:t>Figure source: https://</a:t>
            </a:r>
            <a:r>
              <a:rPr kumimoji="1" lang="en-US" altLang="zh-TW" sz="1100" dirty="0" err="1"/>
              <a:t>kopu.chat</a:t>
            </a:r>
            <a:r>
              <a:rPr kumimoji="1" lang="en-US" altLang="zh-TW" sz="1100" dirty="0"/>
              <a:t>/wp-content/uploads/2017/04/binary-507x380.jpeg</a:t>
            </a:r>
            <a:endParaRPr kumimoji="1" lang="zh-TW" altLang="en-US" sz="1100" dirty="0"/>
          </a:p>
        </p:txBody>
      </p:sp>
    </p:spTree>
    <p:extLst>
      <p:ext uri="{BB962C8B-B14F-4D97-AF65-F5344CB8AC3E}">
        <p14:creationId xmlns:p14="http://schemas.microsoft.com/office/powerpoint/2010/main" val="390389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3C2D6-A243-993B-D6D6-1927B6CD673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051639D-DBDD-6F06-3AE0-815423B5A00B}"/>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1EEEB3D1-D753-E2F3-AE6E-A552C4B7A4BC}"/>
              </a:ext>
            </a:extLst>
          </p:cNvPr>
          <p:cNvSpPr>
            <a:spLocks noGrp="1"/>
          </p:cNvSpPr>
          <p:nvPr>
            <p:ph type="sldNum" sz="quarter" idx="12"/>
          </p:nvPr>
        </p:nvSpPr>
        <p:spPr/>
        <p:txBody>
          <a:bodyPr/>
          <a:lstStyle/>
          <a:p>
            <a:fld id="{6113E31D-E2AB-40D1-8B51-AFA5AFEF393A}" type="slidenum">
              <a:rPr lang="en-US" smtClean="0"/>
              <a:pPr/>
              <a:t>22</a:t>
            </a:fld>
            <a:endParaRPr lang="en-US" dirty="0"/>
          </a:p>
        </p:txBody>
      </p:sp>
      <p:sp>
        <p:nvSpPr>
          <p:cNvPr id="8" name="文字方塊 7">
            <a:extLst>
              <a:ext uri="{FF2B5EF4-FFF2-40B4-BE49-F238E27FC236}">
                <a16:creationId xmlns:a16="http://schemas.microsoft.com/office/drawing/2014/main" id="{C2088DB6-BB21-B5BC-9D95-6F7CD4CAF73D}"/>
              </a:ext>
            </a:extLst>
          </p:cNvPr>
          <p:cNvSpPr txBox="1"/>
          <p:nvPr/>
        </p:nvSpPr>
        <p:spPr>
          <a:xfrm>
            <a:off x="653143" y="1868198"/>
            <a:ext cx="10918370" cy="22398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400" dirty="0"/>
              <a:t>深度學習與自然語言處理的概念</a:t>
            </a:r>
            <a:endParaRPr kumimoji="1" lang="en-US" altLang="zh-TW" sz="2400" dirty="0"/>
          </a:p>
          <a:p>
            <a:pPr marL="342900" indent="-342900">
              <a:lnSpc>
                <a:spcPct val="150000"/>
              </a:lnSpc>
              <a:buFont typeface="Arial" panose="020B0604020202020204" pitchFamily="34" charset="0"/>
              <a:buChar char="•"/>
            </a:pPr>
            <a:r>
              <a:rPr kumimoji="1" lang="en-US" altLang="zh-TW" sz="2400" dirty="0">
                <a:solidFill>
                  <a:srgbClr val="0070C0"/>
                </a:solidFill>
              </a:rPr>
              <a:t>Embeddings</a:t>
            </a:r>
          </a:p>
          <a:p>
            <a:pPr marL="800100" lvl="1" indent="-342900">
              <a:lnSpc>
                <a:spcPct val="150000"/>
              </a:lnSpc>
              <a:buFont typeface="Arial" panose="020B0604020202020204" pitchFamily="34" charset="0"/>
              <a:buChar char="•"/>
            </a:pPr>
            <a:r>
              <a:rPr kumimoji="1" lang="en-US" altLang="zh-TW" sz="2400" dirty="0">
                <a:solidFill>
                  <a:srgbClr val="0070C0"/>
                </a:solidFill>
              </a:rPr>
              <a:t>Sentence embeddings</a:t>
            </a:r>
            <a:r>
              <a:rPr kumimoji="1" lang="zh-TW" altLang="en-US" sz="2400" dirty="0">
                <a:solidFill>
                  <a:srgbClr val="0070C0"/>
                </a:solidFill>
              </a:rPr>
              <a:t> </a:t>
            </a:r>
            <a:r>
              <a:rPr kumimoji="1" lang="en-US" altLang="zh-TW" sz="2400" dirty="0">
                <a:solidFill>
                  <a:srgbClr val="0070C0"/>
                </a:solidFill>
              </a:rPr>
              <a:t>(Document Representations)</a:t>
            </a:r>
          </a:p>
          <a:p>
            <a:pPr marL="800100" lvl="1" indent="-342900">
              <a:lnSpc>
                <a:spcPct val="150000"/>
              </a:lnSpc>
              <a:buFont typeface="Arial" panose="020B0604020202020204" pitchFamily="34" charset="0"/>
              <a:buChar char="•"/>
            </a:pPr>
            <a:r>
              <a:rPr kumimoji="1" lang="en-US" altLang="zh-TW" sz="2400" dirty="0"/>
              <a:t>Word embeddings</a:t>
            </a:r>
          </a:p>
        </p:txBody>
      </p:sp>
    </p:spTree>
    <p:extLst>
      <p:ext uri="{BB962C8B-B14F-4D97-AF65-F5344CB8AC3E}">
        <p14:creationId xmlns:p14="http://schemas.microsoft.com/office/powerpoint/2010/main" val="912358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D648E-8C1B-FE5E-56F4-3D9459390941}"/>
              </a:ext>
            </a:extLst>
          </p:cNvPr>
          <p:cNvSpPr>
            <a:spLocks noGrp="1"/>
          </p:cNvSpPr>
          <p:nvPr>
            <p:ph type="title"/>
          </p:nvPr>
        </p:nvSpPr>
        <p:spPr/>
        <p:txBody>
          <a:bodyPr/>
          <a:lstStyle/>
          <a:p>
            <a:r>
              <a:rPr kumimoji="1" lang="en-US" altLang="zh-TW" dirty="0"/>
              <a:t>Google Search (Retrieval)</a:t>
            </a:r>
            <a:endParaRPr kumimoji="1" lang="zh-TW" altLang="en-US" dirty="0"/>
          </a:p>
        </p:txBody>
      </p:sp>
      <p:sp>
        <p:nvSpPr>
          <p:cNvPr id="4" name="投影片編號版面配置區 3">
            <a:extLst>
              <a:ext uri="{FF2B5EF4-FFF2-40B4-BE49-F238E27FC236}">
                <a16:creationId xmlns:a16="http://schemas.microsoft.com/office/drawing/2014/main" id="{898151E4-EEA2-72F9-EF2A-76C6618DE05B}"/>
              </a:ext>
            </a:extLst>
          </p:cNvPr>
          <p:cNvSpPr>
            <a:spLocks noGrp="1"/>
          </p:cNvSpPr>
          <p:nvPr>
            <p:ph type="sldNum" sz="quarter" idx="12"/>
          </p:nvPr>
        </p:nvSpPr>
        <p:spPr/>
        <p:txBody>
          <a:bodyPr/>
          <a:lstStyle/>
          <a:p>
            <a:fld id="{6113E31D-E2AB-40D1-8B51-AFA5AFEF393A}" type="slidenum">
              <a:rPr lang="en-US" smtClean="0"/>
              <a:pPr/>
              <a:t>23</a:t>
            </a:fld>
            <a:endParaRPr lang="en-US"/>
          </a:p>
        </p:txBody>
      </p:sp>
      <p:sp>
        <p:nvSpPr>
          <p:cNvPr id="5" name="文字方塊 4">
            <a:extLst>
              <a:ext uri="{FF2B5EF4-FFF2-40B4-BE49-F238E27FC236}">
                <a16:creationId xmlns:a16="http://schemas.microsoft.com/office/drawing/2014/main" id="{F0268DD4-2C66-7937-FEC0-902E2DAAEDF4}"/>
              </a:ext>
            </a:extLst>
          </p:cNvPr>
          <p:cNvSpPr txBox="1"/>
          <p:nvPr/>
        </p:nvSpPr>
        <p:spPr>
          <a:xfrm>
            <a:off x="650316" y="1716895"/>
            <a:ext cx="10058399" cy="505972"/>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kumimoji="1" lang="en-US" altLang="zh-TW" sz="2400" dirty="0"/>
              <a:t>Retrieval: get relevant information from a pool (like a search engine)</a:t>
            </a:r>
          </a:p>
        </p:txBody>
      </p:sp>
      <p:pic>
        <p:nvPicPr>
          <p:cNvPr id="10" name="圖形 9" descr="文件 以實心填滿">
            <a:extLst>
              <a:ext uri="{FF2B5EF4-FFF2-40B4-BE49-F238E27FC236}">
                <a16:creationId xmlns:a16="http://schemas.microsoft.com/office/drawing/2014/main" id="{172A629F-D728-E2B3-33A3-15DE795F32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2663" y="2938462"/>
            <a:ext cx="625084" cy="625084"/>
          </a:xfrm>
          <a:prstGeom prst="rect">
            <a:avLst/>
          </a:prstGeom>
        </p:spPr>
      </p:pic>
      <p:pic>
        <p:nvPicPr>
          <p:cNvPr id="13" name="圖形 12" descr="文件 以實心填滿">
            <a:extLst>
              <a:ext uri="{FF2B5EF4-FFF2-40B4-BE49-F238E27FC236}">
                <a16:creationId xmlns:a16="http://schemas.microsoft.com/office/drawing/2014/main" id="{58F3283D-181E-5F8E-3E23-F9777102C3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7579" y="3083120"/>
            <a:ext cx="625084" cy="625084"/>
          </a:xfrm>
          <a:prstGeom prst="rect">
            <a:avLst/>
          </a:prstGeom>
        </p:spPr>
      </p:pic>
      <p:pic>
        <p:nvPicPr>
          <p:cNvPr id="14" name="圖形 13" descr="文件 以實心填滿">
            <a:extLst>
              <a:ext uri="{FF2B5EF4-FFF2-40B4-BE49-F238E27FC236}">
                <a16:creationId xmlns:a16="http://schemas.microsoft.com/office/drawing/2014/main" id="{17F8B6FF-8EB1-9885-97DC-9444F831CC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0121" y="3498232"/>
            <a:ext cx="625084" cy="625084"/>
          </a:xfrm>
          <a:prstGeom prst="rect">
            <a:avLst/>
          </a:prstGeom>
        </p:spPr>
      </p:pic>
      <p:pic>
        <p:nvPicPr>
          <p:cNvPr id="15" name="圖形 14" descr="文件 以實心填滿">
            <a:extLst>
              <a:ext uri="{FF2B5EF4-FFF2-40B4-BE49-F238E27FC236}">
                <a16:creationId xmlns:a16="http://schemas.microsoft.com/office/drawing/2014/main" id="{09E6E070-5AE5-C228-65EC-83526ABED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0194" y="3435240"/>
            <a:ext cx="625084" cy="625084"/>
          </a:xfrm>
          <a:prstGeom prst="rect">
            <a:avLst/>
          </a:prstGeom>
        </p:spPr>
      </p:pic>
      <p:pic>
        <p:nvPicPr>
          <p:cNvPr id="16" name="圖形 15" descr="文件 以實心填滿">
            <a:extLst>
              <a:ext uri="{FF2B5EF4-FFF2-40B4-BE49-F238E27FC236}">
                <a16:creationId xmlns:a16="http://schemas.microsoft.com/office/drawing/2014/main" id="{6AC54C3D-5336-6280-0F05-24AE79B5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0048" y="3747782"/>
            <a:ext cx="625084" cy="625084"/>
          </a:xfrm>
          <a:prstGeom prst="rect">
            <a:avLst/>
          </a:prstGeom>
        </p:spPr>
      </p:pic>
      <p:pic>
        <p:nvPicPr>
          <p:cNvPr id="17" name="圖形 16" descr="文件 以實心填滿">
            <a:extLst>
              <a:ext uri="{FF2B5EF4-FFF2-40B4-BE49-F238E27FC236}">
                <a16:creationId xmlns:a16="http://schemas.microsoft.com/office/drawing/2014/main" id="{3F465E48-EC88-1465-FFC8-4A8B043C36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7248" y="4123316"/>
            <a:ext cx="625084" cy="625084"/>
          </a:xfrm>
          <a:prstGeom prst="rect">
            <a:avLst/>
          </a:prstGeom>
        </p:spPr>
      </p:pic>
      <p:pic>
        <p:nvPicPr>
          <p:cNvPr id="18" name="圖形 17" descr="文件 以實心填滿">
            <a:extLst>
              <a:ext uri="{FF2B5EF4-FFF2-40B4-BE49-F238E27FC236}">
                <a16:creationId xmlns:a16="http://schemas.microsoft.com/office/drawing/2014/main" id="{BB247AD3-C731-51A0-C178-874329CDC6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7321" y="3951358"/>
            <a:ext cx="625084" cy="625084"/>
          </a:xfrm>
          <a:prstGeom prst="rect">
            <a:avLst/>
          </a:prstGeom>
        </p:spPr>
      </p:pic>
      <p:pic>
        <p:nvPicPr>
          <p:cNvPr id="19" name="圖形 18" descr="文件 以實心填滿">
            <a:extLst>
              <a:ext uri="{FF2B5EF4-FFF2-40B4-BE49-F238E27FC236}">
                <a16:creationId xmlns:a16="http://schemas.microsoft.com/office/drawing/2014/main" id="{28CDC015-84EB-E1F7-8604-79CE26FEA7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4422" y="3059706"/>
            <a:ext cx="625084" cy="625084"/>
          </a:xfrm>
          <a:prstGeom prst="rect">
            <a:avLst/>
          </a:prstGeom>
        </p:spPr>
      </p:pic>
      <p:pic>
        <p:nvPicPr>
          <p:cNvPr id="20" name="圖形 19" descr="文件 以實心填滿">
            <a:extLst>
              <a:ext uri="{FF2B5EF4-FFF2-40B4-BE49-F238E27FC236}">
                <a16:creationId xmlns:a16="http://schemas.microsoft.com/office/drawing/2014/main" id="{4B2B553E-56C8-4444-B9F1-A69430364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2928" y="2615089"/>
            <a:ext cx="625084" cy="625084"/>
          </a:xfrm>
          <a:prstGeom prst="rect">
            <a:avLst/>
          </a:prstGeom>
        </p:spPr>
      </p:pic>
      <p:pic>
        <p:nvPicPr>
          <p:cNvPr id="21" name="圖形 20" descr="文件 以實心填滿">
            <a:extLst>
              <a:ext uri="{FF2B5EF4-FFF2-40B4-BE49-F238E27FC236}">
                <a16:creationId xmlns:a16="http://schemas.microsoft.com/office/drawing/2014/main" id="{10B661B6-29F0-302B-BB0A-CEC74BB110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001" y="2625920"/>
            <a:ext cx="625084" cy="625084"/>
          </a:xfrm>
          <a:prstGeom prst="rect">
            <a:avLst/>
          </a:prstGeom>
        </p:spPr>
      </p:pic>
      <p:pic>
        <p:nvPicPr>
          <p:cNvPr id="22" name="圖形 21" descr="文件 以實心填滿">
            <a:extLst>
              <a:ext uri="{FF2B5EF4-FFF2-40B4-BE49-F238E27FC236}">
                <a16:creationId xmlns:a16="http://schemas.microsoft.com/office/drawing/2014/main" id="{F9BDE5FB-432F-4D55-75AF-92C96B481A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848" y="3719751"/>
            <a:ext cx="625084" cy="625084"/>
          </a:xfrm>
          <a:prstGeom prst="rect">
            <a:avLst/>
          </a:prstGeom>
        </p:spPr>
      </p:pic>
      <p:pic>
        <p:nvPicPr>
          <p:cNvPr id="23" name="圖形 22" descr="文件 以實心填滿">
            <a:extLst>
              <a:ext uri="{FF2B5EF4-FFF2-40B4-BE49-F238E27FC236}">
                <a16:creationId xmlns:a16="http://schemas.microsoft.com/office/drawing/2014/main" id="{999F39AE-EB8C-A6A6-B105-434923C069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001" y="4325050"/>
            <a:ext cx="625084" cy="625084"/>
          </a:xfrm>
          <a:prstGeom prst="rect">
            <a:avLst/>
          </a:prstGeom>
        </p:spPr>
      </p:pic>
      <p:pic>
        <p:nvPicPr>
          <p:cNvPr id="24" name="圖形 23" descr="文件 以實心填滿">
            <a:extLst>
              <a:ext uri="{FF2B5EF4-FFF2-40B4-BE49-F238E27FC236}">
                <a16:creationId xmlns:a16="http://schemas.microsoft.com/office/drawing/2014/main" id="{CDC44DE1-8A45-7EA1-75C1-D888467B01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7652" y="4325050"/>
            <a:ext cx="625084" cy="625084"/>
          </a:xfrm>
          <a:prstGeom prst="rect">
            <a:avLst/>
          </a:prstGeom>
        </p:spPr>
      </p:pic>
      <p:pic>
        <p:nvPicPr>
          <p:cNvPr id="25" name="圖形 24" descr="文件 以實心填滿">
            <a:extLst>
              <a:ext uri="{FF2B5EF4-FFF2-40B4-BE49-F238E27FC236}">
                <a16:creationId xmlns:a16="http://schemas.microsoft.com/office/drawing/2014/main" id="{A34B3C36-8DF5-40B3-D214-5EB95C20D6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2397" y="2873148"/>
            <a:ext cx="625084" cy="625084"/>
          </a:xfrm>
          <a:prstGeom prst="rect">
            <a:avLst/>
          </a:prstGeom>
        </p:spPr>
      </p:pic>
      <p:pic>
        <p:nvPicPr>
          <p:cNvPr id="26" name="圖片 25">
            <a:extLst>
              <a:ext uri="{FF2B5EF4-FFF2-40B4-BE49-F238E27FC236}">
                <a16:creationId xmlns:a16="http://schemas.microsoft.com/office/drawing/2014/main" id="{15FD17FF-A278-92C7-E604-667D6AEC4226}"/>
              </a:ext>
            </a:extLst>
          </p:cNvPr>
          <p:cNvPicPr>
            <a:picLocks noChangeAspect="1"/>
          </p:cNvPicPr>
          <p:nvPr/>
        </p:nvPicPr>
        <p:blipFill>
          <a:blip r:embed="rId4"/>
          <a:stretch>
            <a:fillRect/>
          </a:stretch>
        </p:blipFill>
        <p:spPr>
          <a:xfrm>
            <a:off x="4157839" y="2970547"/>
            <a:ext cx="4550229" cy="1997485"/>
          </a:xfrm>
          <a:prstGeom prst="rect">
            <a:avLst/>
          </a:prstGeom>
        </p:spPr>
      </p:pic>
      <p:cxnSp>
        <p:nvCxnSpPr>
          <p:cNvPr id="27" name="直線箭頭接點 26">
            <a:extLst>
              <a:ext uri="{FF2B5EF4-FFF2-40B4-BE49-F238E27FC236}">
                <a16:creationId xmlns:a16="http://schemas.microsoft.com/office/drawing/2014/main" id="{3D14403B-4919-F181-F603-019C438275A7}"/>
              </a:ext>
            </a:extLst>
          </p:cNvPr>
          <p:cNvCxnSpPr>
            <a:cxnSpLocks/>
          </p:cNvCxnSpPr>
          <p:nvPr/>
        </p:nvCxnSpPr>
        <p:spPr>
          <a:xfrm>
            <a:off x="3541477" y="3951358"/>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26F2C14C-CC2D-1CAD-3DCC-23642EDD839F}"/>
              </a:ext>
            </a:extLst>
          </p:cNvPr>
          <p:cNvCxnSpPr>
            <a:cxnSpLocks/>
          </p:cNvCxnSpPr>
          <p:nvPr/>
        </p:nvCxnSpPr>
        <p:spPr>
          <a:xfrm>
            <a:off x="8708068" y="3951358"/>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圖形 28" descr="文件 以實心填滿">
            <a:extLst>
              <a:ext uri="{FF2B5EF4-FFF2-40B4-BE49-F238E27FC236}">
                <a16:creationId xmlns:a16="http://schemas.microsoft.com/office/drawing/2014/main" id="{671175EA-61E4-F0A6-8375-2DAE98B61A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629" y="2886777"/>
            <a:ext cx="625084" cy="625084"/>
          </a:xfrm>
          <a:prstGeom prst="rect">
            <a:avLst/>
          </a:prstGeom>
        </p:spPr>
      </p:pic>
      <p:pic>
        <p:nvPicPr>
          <p:cNvPr id="30" name="圖形 29" descr="文件 以實心填滿">
            <a:extLst>
              <a:ext uri="{FF2B5EF4-FFF2-40B4-BE49-F238E27FC236}">
                <a16:creationId xmlns:a16="http://schemas.microsoft.com/office/drawing/2014/main" id="{F138B837-31DE-37E1-DBAC-A5A1249D61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629" y="3623613"/>
            <a:ext cx="625084" cy="625084"/>
          </a:xfrm>
          <a:prstGeom prst="rect">
            <a:avLst/>
          </a:prstGeom>
        </p:spPr>
      </p:pic>
      <p:pic>
        <p:nvPicPr>
          <p:cNvPr id="31" name="圖形 30" descr="文件 以實心填滿">
            <a:extLst>
              <a:ext uri="{FF2B5EF4-FFF2-40B4-BE49-F238E27FC236}">
                <a16:creationId xmlns:a16="http://schemas.microsoft.com/office/drawing/2014/main" id="{7DAE0468-D4CA-AE7E-C2B5-5D48D0A80F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1214" y="4413333"/>
            <a:ext cx="625084" cy="625084"/>
          </a:xfrm>
          <a:prstGeom prst="rect">
            <a:avLst/>
          </a:prstGeom>
        </p:spPr>
      </p:pic>
      <p:pic>
        <p:nvPicPr>
          <p:cNvPr id="33" name="圖形 32" descr="皇冠 以實心填滿">
            <a:extLst>
              <a:ext uri="{FF2B5EF4-FFF2-40B4-BE49-F238E27FC236}">
                <a16:creationId xmlns:a16="http://schemas.microsoft.com/office/drawing/2014/main" id="{DD3475AB-603B-B609-01CA-575FE78D2F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6526" y="2618178"/>
            <a:ext cx="448239" cy="448239"/>
          </a:xfrm>
          <a:prstGeom prst="rect">
            <a:avLst/>
          </a:prstGeom>
        </p:spPr>
      </p:pic>
      <p:pic>
        <p:nvPicPr>
          <p:cNvPr id="34" name="圖形 33" descr="皇冠 以實心填滿">
            <a:extLst>
              <a:ext uri="{FF2B5EF4-FFF2-40B4-BE49-F238E27FC236}">
                <a16:creationId xmlns:a16="http://schemas.microsoft.com/office/drawing/2014/main" id="{BDE8A39B-DEFF-B3A0-4EC5-FC37ECE461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9026" y="3460836"/>
            <a:ext cx="448239" cy="448239"/>
          </a:xfrm>
          <a:prstGeom prst="rect">
            <a:avLst/>
          </a:prstGeom>
        </p:spPr>
      </p:pic>
      <p:pic>
        <p:nvPicPr>
          <p:cNvPr id="35" name="圖形 34" descr="皇冠 以實心填滿">
            <a:extLst>
              <a:ext uri="{FF2B5EF4-FFF2-40B4-BE49-F238E27FC236}">
                <a16:creationId xmlns:a16="http://schemas.microsoft.com/office/drawing/2014/main" id="{96DB55E8-CFDB-1ED9-6D1A-FCDB75E8D8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6525" y="4258536"/>
            <a:ext cx="448239" cy="448239"/>
          </a:xfrm>
          <a:prstGeom prst="rect">
            <a:avLst/>
          </a:prstGeom>
        </p:spPr>
      </p:pic>
      <p:sp>
        <p:nvSpPr>
          <p:cNvPr id="3" name="文字方塊 2">
            <a:extLst>
              <a:ext uri="{FF2B5EF4-FFF2-40B4-BE49-F238E27FC236}">
                <a16:creationId xmlns:a16="http://schemas.microsoft.com/office/drawing/2014/main" id="{4DF9A8DB-A82D-BB24-ABEF-963757BB32AA}"/>
              </a:ext>
            </a:extLst>
          </p:cNvPr>
          <p:cNvSpPr txBox="1"/>
          <p:nvPr/>
        </p:nvSpPr>
        <p:spPr>
          <a:xfrm>
            <a:off x="4633735" y="3995899"/>
            <a:ext cx="2522220" cy="338554"/>
          </a:xfrm>
          <a:prstGeom prst="rect">
            <a:avLst/>
          </a:prstGeom>
          <a:noFill/>
        </p:spPr>
        <p:txBody>
          <a:bodyPr wrap="square" rtlCol="0">
            <a:spAutoFit/>
          </a:bodyPr>
          <a:lstStyle/>
          <a:p>
            <a:r>
              <a:rPr kumimoji="1" lang="zh-TW" altLang="en-US" sz="1600" dirty="0"/>
              <a:t>誰是 </a:t>
            </a:r>
            <a:r>
              <a:rPr kumimoji="1" lang="en" altLang="zh-TW" sz="1600" dirty="0"/>
              <a:t>Alex Honnold</a:t>
            </a:r>
            <a:r>
              <a:rPr kumimoji="1" lang="zh-TW" altLang="en-US" sz="1600" dirty="0"/>
              <a:t>？</a:t>
            </a:r>
          </a:p>
        </p:txBody>
      </p:sp>
    </p:spTree>
    <p:extLst>
      <p:ext uri="{BB962C8B-B14F-4D97-AF65-F5344CB8AC3E}">
        <p14:creationId xmlns:p14="http://schemas.microsoft.com/office/powerpoint/2010/main" val="102583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FA982-E62B-6338-DBEB-D0615E79D4F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9DDF83B-B1E2-2EC3-9A81-A2E52E1B8A89}"/>
              </a:ext>
            </a:extLst>
          </p:cNvPr>
          <p:cNvSpPr>
            <a:spLocks noGrp="1"/>
          </p:cNvSpPr>
          <p:nvPr>
            <p:ph type="title"/>
          </p:nvPr>
        </p:nvSpPr>
        <p:spPr/>
        <p:txBody>
          <a:bodyPr/>
          <a:lstStyle/>
          <a:p>
            <a:r>
              <a:rPr kumimoji="1" lang="en-US" altLang="zh-TW" dirty="0"/>
              <a:t>Google Search vs. </a:t>
            </a:r>
            <a:r>
              <a:rPr kumimoji="1" lang="zh-TW" altLang="en-US" dirty="0"/>
              <a:t>向量化</a:t>
            </a:r>
          </a:p>
        </p:txBody>
      </p:sp>
      <p:sp>
        <p:nvSpPr>
          <p:cNvPr id="4" name="投影片編號版面配置區 3">
            <a:extLst>
              <a:ext uri="{FF2B5EF4-FFF2-40B4-BE49-F238E27FC236}">
                <a16:creationId xmlns:a16="http://schemas.microsoft.com/office/drawing/2014/main" id="{A5F0F729-7467-41FC-D5D8-852DC6853259}"/>
              </a:ext>
            </a:extLst>
          </p:cNvPr>
          <p:cNvSpPr>
            <a:spLocks noGrp="1"/>
          </p:cNvSpPr>
          <p:nvPr>
            <p:ph type="sldNum" sz="quarter" idx="12"/>
          </p:nvPr>
        </p:nvSpPr>
        <p:spPr/>
        <p:txBody>
          <a:bodyPr/>
          <a:lstStyle/>
          <a:p>
            <a:fld id="{6113E31D-E2AB-40D1-8B51-AFA5AFEF393A}" type="slidenum">
              <a:rPr lang="en-US" smtClean="0"/>
              <a:pPr/>
              <a:t>24</a:t>
            </a:fld>
            <a:endParaRPr lang="en-US"/>
          </a:p>
        </p:txBody>
      </p:sp>
      <p:pic>
        <p:nvPicPr>
          <p:cNvPr id="10" name="圖形 9" descr="文件 以實心填滿">
            <a:extLst>
              <a:ext uri="{FF2B5EF4-FFF2-40B4-BE49-F238E27FC236}">
                <a16:creationId xmlns:a16="http://schemas.microsoft.com/office/drawing/2014/main" id="{78FFCC9C-852A-2C3E-C385-3739511F9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2663" y="2938462"/>
            <a:ext cx="625084" cy="625084"/>
          </a:xfrm>
          <a:prstGeom prst="rect">
            <a:avLst/>
          </a:prstGeom>
        </p:spPr>
      </p:pic>
      <p:pic>
        <p:nvPicPr>
          <p:cNvPr id="13" name="圖形 12" descr="文件 以實心填滿">
            <a:extLst>
              <a:ext uri="{FF2B5EF4-FFF2-40B4-BE49-F238E27FC236}">
                <a16:creationId xmlns:a16="http://schemas.microsoft.com/office/drawing/2014/main" id="{01267C15-7567-0A4A-77BA-4C84DB9D97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7579" y="3083120"/>
            <a:ext cx="625084" cy="625084"/>
          </a:xfrm>
          <a:prstGeom prst="rect">
            <a:avLst/>
          </a:prstGeom>
        </p:spPr>
      </p:pic>
      <p:pic>
        <p:nvPicPr>
          <p:cNvPr id="14" name="圖形 13" descr="文件 以實心填滿">
            <a:extLst>
              <a:ext uri="{FF2B5EF4-FFF2-40B4-BE49-F238E27FC236}">
                <a16:creationId xmlns:a16="http://schemas.microsoft.com/office/drawing/2014/main" id="{F1E26FB7-DDD2-633E-6BE0-E7AF58F7BE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0121" y="3498232"/>
            <a:ext cx="625084" cy="625084"/>
          </a:xfrm>
          <a:prstGeom prst="rect">
            <a:avLst/>
          </a:prstGeom>
        </p:spPr>
      </p:pic>
      <p:pic>
        <p:nvPicPr>
          <p:cNvPr id="15" name="圖形 14" descr="文件 以實心填滿">
            <a:extLst>
              <a:ext uri="{FF2B5EF4-FFF2-40B4-BE49-F238E27FC236}">
                <a16:creationId xmlns:a16="http://schemas.microsoft.com/office/drawing/2014/main" id="{9917B0CA-E696-448B-5CBB-DB15B86AB6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0194" y="3435240"/>
            <a:ext cx="625084" cy="625084"/>
          </a:xfrm>
          <a:prstGeom prst="rect">
            <a:avLst/>
          </a:prstGeom>
        </p:spPr>
      </p:pic>
      <p:pic>
        <p:nvPicPr>
          <p:cNvPr id="16" name="圖形 15" descr="文件 以實心填滿">
            <a:extLst>
              <a:ext uri="{FF2B5EF4-FFF2-40B4-BE49-F238E27FC236}">
                <a16:creationId xmlns:a16="http://schemas.microsoft.com/office/drawing/2014/main" id="{C624C4A8-3A8D-98A9-B112-C3B8FE66B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0048" y="3747782"/>
            <a:ext cx="625084" cy="625084"/>
          </a:xfrm>
          <a:prstGeom prst="rect">
            <a:avLst/>
          </a:prstGeom>
        </p:spPr>
      </p:pic>
      <p:pic>
        <p:nvPicPr>
          <p:cNvPr id="17" name="圖形 16" descr="文件 以實心填滿">
            <a:extLst>
              <a:ext uri="{FF2B5EF4-FFF2-40B4-BE49-F238E27FC236}">
                <a16:creationId xmlns:a16="http://schemas.microsoft.com/office/drawing/2014/main" id="{6DCF9B1C-3F20-28DE-B6B3-2DF4E6EF2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7248" y="4123316"/>
            <a:ext cx="625084" cy="625084"/>
          </a:xfrm>
          <a:prstGeom prst="rect">
            <a:avLst/>
          </a:prstGeom>
        </p:spPr>
      </p:pic>
      <p:pic>
        <p:nvPicPr>
          <p:cNvPr id="18" name="圖形 17" descr="文件 以實心填滿">
            <a:extLst>
              <a:ext uri="{FF2B5EF4-FFF2-40B4-BE49-F238E27FC236}">
                <a16:creationId xmlns:a16="http://schemas.microsoft.com/office/drawing/2014/main" id="{CD9F1FAA-EFB9-C133-FD0B-ADD7EAA7E4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7321" y="3951358"/>
            <a:ext cx="625084" cy="625084"/>
          </a:xfrm>
          <a:prstGeom prst="rect">
            <a:avLst/>
          </a:prstGeom>
        </p:spPr>
      </p:pic>
      <p:pic>
        <p:nvPicPr>
          <p:cNvPr id="19" name="圖形 18" descr="文件 以實心填滿">
            <a:extLst>
              <a:ext uri="{FF2B5EF4-FFF2-40B4-BE49-F238E27FC236}">
                <a16:creationId xmlns:a16="http://schemas.microsoft.com/office/drawing/2014/main" id="{6025A2AC-ADDC-E159-BDA2-0EC91AFA2F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4422" y="3059706"/>
            <a:ext cx="625084" cy="625084"/>
          </a:xfrm>
          <a:prstGeom prst="rect">
            <a:avLst/>
          </a:prstGeom>
        </p:spPr>
      </p:pic>
      <p:pic>
        <p:nvPicPr>
          <p:cNvPr id="20" name="圖形 19" descr="文件 以實心填滿">
            <a:extLst>
              <a:ext uri="{FF2B5EF4-FFF2-40B4-BE49-F238E27FC236}">
                <a16:creationId xmlns:a16="http://schemas.microsoft.com/office/drawing/2014/main" id="{6B5B69D3-621B-3AD9-7E2B-9BF9044D3D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2928" y="2615089"/>
            <a:ext cx="625084" cy="625084"/>
          </a:xfrm>
          <a:prstGeom prst="rect">
            <a:avLst/>
          </a:prstGeom>
        </p:spPr>
      </p:pic>
      <p:pic>
        <p:nvPicPr>
          <p:cNvPr id="21" name="圖形 20" descr="文件 以實心填滿">
            <a:extLst>
              <a:ext uri="{FF2B5EF4-FFF2-40B4-BE49-F238E27FC236}">
                <a16:creationId xmlns:a16="http://schemas.microsoft.com/office/drawing/2014/main" id="{4015EBEC-BF26-F28E-C90E-8FBA74C279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001" y="2625920"/>
            <a:ext cx="625084" cy="625084"/>
          </a:xfrm>
          <a:prstGeom prst="rect">
            <a:avLst/>
          </a:prstGeom>
        </p:spPr>
      </p:pic>
      <p:pic>
        <p:nvPicPr>
          <p:cNvPr id="22" name="圖形 21" descr="文件 以實心填滿">
            <a:extLst>
              <a:ext uri="{FF2B5EF4-FFF2-40B4-BE49-F238E27FC236}">
                <a16:creationId xmlns:a16="http://schemas.microsoft.com/office/drawing/2014/main" id="{CA8BEAFD-C123-F790-98D8-3667574895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848" y="3719751"/>
            <a:ext cx="625084" cy="625084"/>
          </a:xfrm>
          <a:prstGeom prst="rect">
            <a:avLst/>
          </a:prstGeom>
        </p:spPr>
      </p:pic>
      <p:pic>
        <p:nvPicPr>
          <p:cNvPr id="23" name="圖形 22" descr="文件 以實心填滿">
            <a:extLst>
              <a:ext uri="{FF2B5EF4-FFF2-40B4-BE49-F238E27FC236}">
                <a16:creationId xmlns:a16="http://schemas.microsoft.com/office/drawing/2014/main" id="{5EE3A1DF-0BBA-46E8-FCD4-46F4AC755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001" y="4325050"/>
            <a:ext cx="625084" cy="625084"/>
          </a:xfrm>
          <a:prstGeom prst="rect">
            <a:avLst/>
          </a:prstGeom>
        </p:spPr>
      </p:pic>
      <p:pic>
        <p:nvPicPr>
          <p:cNvPr id="24" name="圖形 23" descr="文件 以實心填滿">
            <a:extLst>
              <a:ext uri="{FF2B5EF4-FFF2-40B4-BE49-F238E27FC236}">
                <a16:creationId xmlns:a16="http://schemas.microsoft.com/office/drawing/2014/main" id="{14AC2017-9840-0E21-5698-B056219EC6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7652" y="4325050"/>
            <a:ext cx="625084" cy="625084"/>
          </a:xfrm>
          <a:prstGeom prst="rect">
            <a:avLst/>
          </a:prstGeom>
        </p:spPr>
      </p:pic>
      <p:pic>
        <p:nvPicPr>
          <p:cNvPr id="25" name="圖形 24" descr="文件 以實心填滿">
            <a:extLst>
              <a:ext uri="{FF2B5EF4-FFF2-40B4-BE49-F238E27FC236}">
                <a16:creationId xmlns:a16="http://schemas.microsoft.com/office/drawing/2014/main" id="{FF0D041D-A70B-30F3-D908-AB1109F19E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2397" y="2873148"/>
            <a:ext cx="625084" cy="625084"/>
          </a:xfrm>
          <a:prstGeom prst="rect">
            <a:avLst/>
          </a:prstGeom>
        </p:spPr>
      </p:pic>
      <p:pic>
        <p:nvPicPr>
          <p:cNvPr id="26" name="圖片 25">
            <a:extLst>
              <a:ext uri="{FF2B5EF4-FFF2-40B4-BE49-F238E27FC236}">
                <a16:creationId xmlns:a16="http://schemas.microsoft.com/office/drawing/2014/main" id="{F0152251-DED6-EE06-35BA-887801A0ED77}"/>
              </a:ext>
            </a:extLst>
          </p:cNvPr>
          <p:cNvPicPr>
            <a:picLocks noChangeAspect="1"/>
          </p:cNvPicPr>
          <p:nvPr/>
        </p:nvPicPr>
        <p:blipFill>
          <a:blip r:embed="rId4"/>
          <a:stretch>
            <a:fillRect/>
          </a:stretch>
        </p:blipFill>
        <p:spPr>
          <a:xfrm>
            <a:off x="4157839" y="2970547"/>
            <a:ext cx="4550229" cy="1997485"/>
          </a:xfrm>
          <a:prstGeom prst="rect">
            <a:avLst/>
          </a:prstGeom>
        </p:spPr>
      </p:pic>
      <p:cxnSp>
        <p:nvCxnSpPr>
          <p:cNvPr id="27" name="直線箭頭接點 26">
            <a:extLst>
              <a:ext uri="{FF2B5EF4-FFF2-40B4-BE49-F238E27FC236}">
                <a16:creationId xmlns:a16="http://schemas.microsoft.com/office/drawing/2014/main" id="{B658CFDB-BCC0-8FE1-E141-001F5EF07BE8}"/>
              </a:ext>
            </a:extLst>
          </p:cNvPr>
          <p:cNvCxnSpPr>
            <a:cxnSpLocks/>
          </p:cNvCxnSpPr>
          <p:nvPr/>
        </p:nvCxnSpPr>
        <p:spPr>
          <a:xfrm>
            <a:off x="3541477" y="3951358"/>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7C4F40BC-2BE1-41F6-7F89-6DD0049E1AEF}"/>
              </a:ext>
            </a:extLst>
          </p:cNvPr>
          <p:cNvCxnSpPr>
            <a:cxnSpLocks/>
          </p:cNvCxnSpPr>
          <p:nvPr/>
        </p:nvCxnSpPr>
        <p:spPr>
          <a:xfrm>
            <a:off x="8708068" y="3951358"/>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圖形 28" descr="文件 以實心填滿">
            <a:extLst>
              <a:ext uri="{FF2B5EF4-FFF2-40B4-BE49-F238E27FC236}">
                <a16:creationId xmlns:a16="http://schemas.microsoft.com/office/drawing/2014/main" id="{ED98C257-C10F-B883-8EB7-2AE6664FB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629" y="2886777"/>
            <a:ext cx="625084" cy="625084"/>
          </a:xfrm>
          <a:prstGeom prst="rect">
            <a:avLst/>
          </a:prstGeom>
        </p:spPr>
      </p:pic>
      <p:pic>
        <p:nvPicPr>
          <p:cNvPr id="30" name="圖形 29" descr="文件 以實心填滿">
            <a:extLst>
              <a:ext uri="{FF2B5EF4-FFF2-40B4-BE49-F238E27FC236}">
                <a16:creationId xmlns:a16="http://schemas.microsoft.com/office/drawing/2014/main" id="{EFE5A448-C1C0-3D68-C095-CCE1D1545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629" y="3623613"/>
            <a:ext cx="625084" cy="625084"/>
          </a:xfrm>
          <a:prstGeom prst="rect">
            <a:avLst/>
          </a:prstGeom>
        </p:spPr>
      </p:pic>
      <p:pic>
        <p:nvPicPr>
          <p:cNvPr id="31" name="圖形 30" descr="文件 以實心填滿">
            <a:extLst>
              <a:ext uri="{FF2B5EF4-FFF2-40B4-BE49-F238E27FC236}">
                <a16:creationId xmlns:a16="http://schemas.microsoft.com/office/drawing/2014/main" id="{D6D28DEB-78D0-6E78-578A-AE002C763D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1214" y="4413333"/>
            <a:ext cx="625084" cy="625084"/>
          </a:xfrm>
          <a:prstGeom prst="rect">
            <a:avLst/>
          </a:prstGeom>
        </p:spPr>
      </p:pic>
      <p:pic>
        <p:nvPicPr>
          <p:cNvPr id="33" name="圖形 32" descr="皇冠 以實心填滿">
            <a:extLst>
              <a:ext uri="{FF2B5EF4-FFF2-40B4-BE49-F238E27FC236}">
                <a16:creationId xmlns:a16="http://schemas.microsoft.com/office/drawing/2014/main" id="{35C38EEB-E999-9DD6-A8EB-3AD783F4B7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6526" y="2618178"/>
            <a:ext cx="448239" cy="448239"/>
          </a:xfrm>
          <a:prstGeom prst="rect">
            <a:avLst/>
          </a:prstGeom>
        </p:spPr>
      </p:pic>
      <p:pic>
        <p:nvPicPr>
          <p:cNvPr id="34" name="圖形 33" descr="皇冠 以實心填滿">
            <a:extLst>
              <a:ext uri="{FF2B5EF4-FFF2-40B4-BE49-F238E27FC236}">
                <a16:creationId xmlns:a16="http://schemas.microsoft.com/office/drawing/2014/main" id="{29E3DAEC-5481-82FA-80E1-98D1197C82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9026" y="3460836"/>
            <a:ext cx="448239" cy="448239"/>
          </a:xfrm>
          <a:prstGeom prst="rect">
            <a:avLst/>
          </a:prstGeom>
        </p:spPr>
      </p:pic>
      <p:pic>
        <p:nvPicPr>
          <p:cNvPr id="35" name="圖形 34" descr="皇冠 以實心填滿">
            <a:extLst>
              <a:ext uri="{FF2B5EF4-FFF2-40B4-BE49-F238E27FC236}">
                <a16:creationId xmlns:a16="http://schemas.microsoft.com/office/drawing/2014/main" id="{51AF7DE5-AF6E-B0A6-2ABF-63881F452E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6525" y="4258536"/>
            <a:ext cx="448239" cy="448239"/>
          </a:xfrm>
          <a:prstGeom prst="rect">
            <a:avLst/>
          </a:prstGeom>
        </p:spPr>
      </p:pic>
      <p:sp>
        <p:nvSpPr>
          <p:cNvPr id="3" name="文字方塊 2">
            <a:extLst>
              <a:ext uri="{FF2B5EF4-FFF2-40B4-BE49-F238E27FC236}">
                <a16:creationId xmlns:a16="http://schemas.microsoft.com/office/drawing/2014/main" id="{73E2838A-A6A0-EB13-FE95-080D8D2E6335}"/>
              </a:ext>
            </a:extLst>
          </p:cNvPr>
          <p:cNvSpPr txBox="1"/>
          <p:nvPr/>
        </p:nvSpPr>
        <p:spPr>
          <a:xfrm>
            <a:off x="4633735" y="3995899"/>
            <a:ext cx="2522220" cy="338554"/>
          </a:xfrm>
          <a:prstGeom prst="rect">
            <a:avLst/>
          </a:prstGeom>
          <a:noFill/>
        </p:spPr>
        <p:txBody>
          <a:bodyPr wrap="square" rtlCol="0">
            <a:spAutoFit/>
          </a:bodyPr>
          <a:lstStyle/>
          <a:p>
            <a:r>
              <a:rPr kumimoji="1" lang="zh-TW" altLang="en-US" sz="1600" dirty="0"/>
              <a:t>誰是 </a:t>
            </a:r>
            <a:r>
              <a:rPr kumimoji="1" lang="en" altLang="zh-TW" sz="1600" dirty="0"/>
              <a:t>Alex Honnold</a:t>
            </a:r>
            <a:r>
              <a:rPr kumimoji="1" lang="zh-TW" altLang="en-US" sz="1600" dirty="0"/>
              <a:t>？</a:t>
            </a:r>
          </a:p>
        </p:txBody>
      </p:sp>
      <p:sp>
        <p:nvSpPr>
          <p:cNvPr id="6" name="文字方塊 5">
            <a:extLst>
              <a:ext uri="{FF2B5EF4-FFF2-40B4-BE49-F238E27FC236}">
                <a16:creationId xmlns:a16="http://schemas.microsoft.com/office/drawing/2014/main" id="{61673A1E-34C0-E4B4-3832-6757285A6475}"/>
              </a:ext>
            </a:extLst>
          </p:cNvPr>
          <p:cNvSpPr txBox="1"/>
          <p:nvPr/>
        </p:nvSpPr>
        <p:spPr>
          <a:xfrm>
            <a:off x="7874761" y="3045430"/>
            <a:ext cx="1886416" cy="307777"/>
          </a:xfrm>
          <a:prstGeom prst="rect">
            <a:avLst/>
          </a:prstGeom>
          <a:noFill/>
        </p:spPr>
        <p:txBody>
          <a:bodyPr wrap="square" rtlCol="0">
            <a:spAutoFit/>
          </a:bodyPr>
          <a:lstStyle/>
          <a:p>
            <a:r>
              <a:rPr kumimoji="1" lang="en-US" altLang="zh-TW" sz="1400" dirty="0">
                <a:solidFill>
                  <a:srgbClr val="0070C0"/>
                </a:solidFill>
              </a:rPr>
              <a:t>[0.15, 0.82, -0.34, ...]</a:t>
            </a:r>
            <a:endParaRPr kumimoji="1" lang="zh-TW" altLang="en-US" sz="1400" dirty="0">
              <a:solidFill>
                <a:srgbClr val="0070C0"/>
              </a:solidFill>
            </a:endParaRPr>
          </a:p>
        </p:txBody>
      </p:sp>
      <p:sp>
        <p:nvSpPr>
          <p:cNvPr id="7" name="文字方塊 6">
            <a:extLst>
              <a:ext uri="{FF2B5EF4-FFF2-40B4-BE49-F238E27FC236}">
                <a16:creationId xmlns:a16="http://schemas.microsoft.com/office/drawing/2014/main" id="{46F75BBA-E502-9A3B-1244-F14AC7E4005D}"/>
              </a:ext>
            </a:extLst>
          </p:cNvPr>
          <p:cNvSpPr txBox="1"/>
          <p:nvPr/>
        </p:nvSpPr>
        <p:spPr>
          <a:xfrm>
            <a:off x="7874761" y="3586744"/>
            <a:ext cx="1886416" cy="307777"/>
          </a:xfrm>
          <a:prstGeom prst="rect">
            <a:avLst/>
          </a:prstGeom>
          <a:noFill/>
        </p:spPr>
        <p:txBody>
          <a:bodyPr wrap="square" rtlCol="0">
            <a:spAutoFit/>
          </a:bodyPr>
          <a:lstStyle/>
          <a:p>
            <a:r>
              <a:rPr kumimoji="1" lang="en-US" altLang="zh-TW" sz="1400" dirty="0">
                <a:solidFill>
                  <a:srgbClr val="0070C0"/>
                </a:solidFill>
              </a:rPr>
              <a:t>[0.93, -0.32, 0.43, ...]</a:t>
            </a:r>
            <a:endParaRPr kumimoji="1" lang="zh-TW" altLang="en-US" sz="1400" dirty="0">
              <a:solidFill>
                <a:srgbClr val="0070C0"/>
              </a:solidFill>
            </a:endParaRPr>
          </a:p>
        </p:txBody>
      </p:sp>
      <p:sp>
        <p:nvSpPr>
          <p:cNvPr id="8" name="文字方塊 7">
            <a:extLst>
              <a:ext uri="{FF2B5EF4-FFF2-40B4-BE49-F238E27FC236}">
                <a16:creationId xmlns:a16="http://schemas.microsoft.com/office/drawing/2014/main" id="{14828DE0-7E7B-1817-DEC4-AE417D22CA5A}"/>
              </a:ext>
            </a:extLst>
          </p:cNvPr>
          <p:cNvSpPr txBox="1"/>
          <p:nvPr/>
        </p:nvSpPr>
        <p:spPr>
          <a:xfrm>
            <a:off x="7874761" y="4449256"/>
            <a:ext cx="1886416" cy="307777"/>
          </a:xfrm>
          <a:prstGeom prst="rect">
            <a:avLst/>
          </a:prstGeom>
          <a:noFill/>
        </p:spPr>
        <p:txBody>
          <a:bodyPr wrap="square" rtlCol="0">
            <a:spAutoFit/>
          </a:bodyPr>
          <a:lstStyle/>
          <a:p>
            <a:r>
              <a:rPr kumimoji="1" lang="en-US" altLang="zh-TW" sz="1400" dirty="0">
                <a:solidFill>
                  <a:srgbClr val="0070C0"/>
                </a:solidFill>
              </a:rPr>
              <a:t>[0.08, 0.02, 0.83, ...]</a:t>
            </a:r>
            <a:endParaRPr kumimoji="1" lang="zh-TW" altLang="en-US" sz="1400" dirty="0">
              <a:solidFill>
                <a:srgbClr val="0070C0"/>
              </a:solidFill>
            </a:endParaRPr>
          </a:p>
        </p:txBody>
      </p:sp>
      <p:sp>
        <p:nvSpPr>
          <p:cNvPr id="9" name="文字方塊 8">
            <a:extLst>
              <a:ext uri="{FF2B5EF4-FFF2-40B4-BE49-F238E27FC236}">
                <a16:creationId xmlns:a16="http://schemas.microsoft.com/office/drawing/2014/main" id="{517AEBA1-69A4-C049-ED59-4D4D2829F18F}"/>
              </a:ext>
            </a:extLst>
          </p:cNvPr>
          <p:cNvSpPr txBox="1"/>
          <p:nvPr/>
        </p:nvSpPr>
        <p:spPr>
          <a:xfrm>
            <a:off x="4687852" y="4211357"/>
            <a:ext cx="1886416" cy="307777"/>
          </a:xfrm>
          <a:prstGeom prst="rect">
            <a:avLst/>
          </a:prstGeom>
          <a:noFill/>
        </p:spPr>
        <p:txBody>
          <a:bodyPr wrap="square" rtlCol="0">
            <a:spAutoFit/>
          </a:bodyPr>
          <a:lstStyle/>
          <a:p>
            <a:r>
              <a:rPr kumimoji="1" lang="en-US" altLang="zh-TW" sz="1400" dirty="0">
                <a:solidFill>
                  <a:srgbClr val="0070C0"/>
                </a:solidFill>
              </a:rPr>
              <a:t>[0.54, 0.95, -0.61, ...]</a:t>
            </a:r>
            <a:endParaRPr kumimoji="1" lang="zh-TW" altLang="en-US" sz="1400" dirty="0">
              <a:solidFill>
                <a:srgbClr val="0070C0"/>
              </a:solidFill>
            </a:endParaRPr>
          </a:p>
        </p:txBody>
      </p:sp>
      <p:sp>
        <p:nvSpPr>
          <p:cNvPr id="32" name="文字方塊 31">
            <a:extLst>
              <a:ext uri="{FF2B5EF4-FFF2-40B4-BE49-F238E27FC236}">
                <a16:creationId xmlns:a16="http://schemas.microsoft.com/office/drawing/2014/main" id="{15706E48-6DCE-48FE-274D-19356EB0D7AD}"/>
              </a:ext>
            </a:extLst>
          </p:cNvPr>
          <p:cNvSpPr txBox="1"/>
          <p:nvPr/>
        </p:nvSpPr>
        <p:spPr>
          <a:xfrm>
            <a:off x="10596702" y="3074946"/>
            <a:ext cx="936395" cy="338554"/>
          </a:xfrm>
          <a:prstGeom prst="rect">
            <a:avLst/>
          </a:prstGeom>
          <a:noFill/>
        </p:spPr>
        <p:txBody>
          <a:bodyPr wrap="square" rtlCol="0">
            <a:spAutoFit/>
          </a:bodyPr>
          <a:lstStyle/>
          <a:p>
            <a:pPr algn="ctr"/>
            <a:r>
              <a:rPr kumimoji="1" lang="en-US" altLang="zh-TW" sz="1600" dirty="0">
                <a:solidFill>
                  <a:srgbClr val="0070C0"/>
                </a:solidFill>
              </a:rPr>
              <a:t>99%</a:t>
            </a:r>
            <a:endParaRPr kumimoji="1" lang="zh-TW" altLang="en-US" sz="1600" dirty="0">
              <a:solidFill>
                <a:srgbClr val="0070C0"/>
              </a:solidFill>
            </a:endParaRPr>
          </a:p>
        </p:txBody>
      </p:sp>
      <p:sp>
        <p:nvSpPr>
          <p:cNvPr id="36" name="文字方塊 35">
            <a:extLst>
              <a:ext uri="{FF2B5EF4-FFF2-40B4-BE49-F238E27FC236}">
                <a16:creationId xmlns:a16="http://schemas.microsoft.com/office/drawing/2014/main" id="{C6AD7186-1F8A-924F-3A35-1E310407B4DE}"/>
              </a:ext>
            </a:extLst>
          </p:cNvPr>
          <p:cNvSpPr txBox="1"/>
          <p:nvPr/>
        </p:nvSpPr>
        <p:spPr>
          <a:xfrm>
            <a:off x="10596701" y="3766878"/>
            <a:ext cx="936395" cy="338554"/>
          </a:xfrm>
          <a:prstGeom prst="rect">
            <a:avLst/>
          </a:prstGeom>
          <a:noFill/>
        </p:spPr>
        <p:txBody>
          <a:bodyPr wrap="square" rtlCol="0">
            <a:spAutoFit/>
          </a:bodyPr>
          <a:lstStyle/>
          <a:p>
            <a:pPr algn="ctr"/>
            <a:r>
              <a:rPr kumimoji="1" lang="en-US" altLang="zh-TW" sz="1600" dirty="0">
                <a:solidFill>
                  <a:srgbClr val="0070C0"/>
                </a:solidFill>
              </a:rPr>
              <a:t>98%</a:t>
            </a:r>
            <a:endParaRPr kumimoji="1" lang="zh-TW" altLang="en-US" sz="1600" dirty="0">
              <a:solidFill>
                <a:srgbClr val="0070C0"/>
              </a:solidFill>
            </a:endParaRPr>
          </a:p>
        </p:txBody>
      </p:sp>
      <p:sp>
        <p:nvSpPr>
          <p:cNvPr id="37" name="文字方塊 36">
            <a:extLst>
              <a:ext uri="{FF2B5EF4-FFF2-40B4-BE49-F238E27FC236}">
                <a16:creationId xmlns:a16="http://schemas.microsoft.com/office/drawing/2014/main" id="{D56FC5BC-36FE-9416-93E9-10E695591453}"/>
              </a:ext>
            </a:extLst>
          </p:cNvPr>
          <p:cNvSpPr txBox="1"/>
          <p:nvPr/>
        </p:nvSpPr>
        <p:spPr>
          <a:xfrm>
            <a:off x="10596701" y="4603144"/>
            <a:ext cx="936395" cy="338554"/>
          </a:xfrm>
          <a:prstGeom prst="rect">
            <a:avLst/>
          </a:prstGeom>
          <a:noFill/>
        </p:spPr>
        <p:txBody>
          <a:bodyPr wrap="square" rtlCol="0">
            <a:spAutoFit/>
          </a:bodyPr>
          <a:lstStyle/>
          <a:p>
            <a:pPr algn="ctr"/>
            <a:r>
              <a:rPr kumimoji="1" lang="en-US" altLang="zh-TW" sz="1600" dirty="0">
                <a:solidFill>
                  <a:srgbClr val="0070C0"/>
                </a:solidFill>
              </a:rPr>
              <a:t>97%</a:t>
            </a:r>
            <a:endParaRPr kumimoji="1" lang="zh-TW" altLang="en-US" sz="1600" dirty="0">
              <a:solidFill>
                <a:srgbClr val="0070C0"/>
              </a:solidFill>
            </a:endParaRPr>
          </a:p>
        </p:txBody>
      </p:sp>
      <p:sp>
        <p:nvSpPr>
          <p:cNvPr id="38" name="文字方塊 37">
            <a:extLst>
              <a:ext uri="{FF2B5EF4-FFF2-40B4-BE49-F238E27FC236}">
                <a16:creationId xmlns:a16="http://schemas.microsoft.com/office/drawing/2014/main" id="{B7B533F0-68AE-8DEE-23A2-DC2011B328E2}"/>
              </a:ext>
            </a:extLst>
          </p:cNvPr>
          <p:cNvSpPr txBox="1"/>
          <p:nvPr/>
        </p:nvSpPr>
        <p:spPr>
          <a:xfrm>
            <a:off x="10596700" y="2316189"/>
            <a:ext cx="936395" cy="338554"/>
          </a:xfrm>
          <a:prstGeom prst="rect">
            <a:avLst/>
          </a:prstGeom>
          <a:noFill/>
        </p:spPr>
        <p:txBody>
          <a:bodyPr wrap="square" rtlCol="0">
            <a:spAutoFit/>
          </a:bodyPr>
          <a:lstStyle/>
          <a:p>
            <a:pPr algn="ctr"/>
            <a:r>
              <a:rPr kumimoji="1" lang="zh-TW" altLang="en-US" sz="1600" b="1" dirty="0">
                <a:solidFill>
                  <a:srgbClr val="0070C0"/>
                </a:solidFill>
              </a:rPr>
              <a:t>相似度</a:t>
            </a:r>
          </a:p>
        </p:txBody>
      </p:sp>
      <p:sp>
        <p:nvSpPr>
          <p:cNvPr id="39" name="文字方塊 38">
            <a:extLst>
              <a:ext uri="{FF2B5EF4-FFF2-40B4-BE49-F238E27FC236}">
                <a16:creationId xmlns:a16="http://schemas.microsoft.com/office/drawing/2014/main" id="{CBA0F906-5724-08EA-7777-981E26809658}"/>
              </a:ext>
            </a:extLst>
          </p:cNvPr>
          <p:cNvSpPr txBox="1"/>
          <p:nvPr/>
        </p:nvSpPr>
        <p:spPr>
          <a:xfrm>
            <a:off x="973386" y="5624052"/>
            <a:ext cx="6562794" cy="369332"/>
          </a:xfrm>
          <a:prstGeom prst="rect">
            <a:avLst/>
          </a:prstGeom>
          <a:noFill/>
        </p:spPr>
        <p:txBody>
          <a:bodyPr wrap="square" rtlCol="0">
            <a:spAutoFit/>
          </a:bodyPr>
          <a:lstStyle/>
          <a:p>
            <a:r>
              <a:rPr kumimoji="1" lang="en-US" altLang="zh-TW" dirty="0"/>
              <a:t>NLP </a:t>
            </a:r>
            <a:r>
              <a:rPr kumimoji="1" lang="zh-TW" altLang="en-US" dirty="0"/>
              <a:t>的 </a:t>
            </a:r>
            <a:r>
              <a:rPr kumimoji="1" lang="en-US" altLang="zh-TW" dirty="0"/>
              <a:t>Embeddings: </a:t>
            </a:r>
            <a:r>
              <a:rPr kumimoji="1" lang="zh-TW" altLang="en-US" dirty="0"/>
              <a:t>語意資訊被嵌入到（高維度）向量空間</a:t>
            </a:r>
          </a:p>
        </p:txBody>
      </p:sp>
    </p:spTree>
    <p:extLst>
      <p:ext uri="{BB962C8B-B14F-4D97-AF65-F5344CB8AC3E}">
        <p14:creationId xmlns:p14="http://schemas.microsoft.com/office/powerpoint/2010/main" val="298813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AB24B2-A2A9-D31E-F992-A55764C2FEBB}"/>
              </a:ext>
            </a:extLst>
          </p:cNvPr>
          <p:cNvSpPr>
            <a:spLocks noGrp="1"/>
          </p:cNvSpPr>
          <p:nvPr>
            <p:ph type="title"/>
          </p:nvPr>
        </p:nvSpPr>
        <p:spPr/>
        <p:txBody>
          <a:bodyPr/>
          <a:lstStyle/>
          <a:p>
            <a:r>
              <a:rPr kumimoji="1" lang="en-US" altLang="zh-TW" dirty="0"/>
              <a:t>Bag-of-words Model</a:t>
            </a:r>
            <a:endParaRPr kumimoji="1" lang="zh-TW" altLang="en-US" dirty="0"/>
          </a:p>
        </p:txBody>
      </p:sp>
      <p:sp>
        <p:nvSpPr>
          <p:cNvPr id="4" name="投影片編號版面配置區 3">
            <a:extLst>
              <a:ext uri="{FF2B5EF4-FFF2-40B4-BE49-F238E27FC236}">
                <a16:creationId xmlns:a16="http://schemas.microsoft.com/office/drawing/2014/main" id="{1D4ACBB0-EE1F-42B8-D008-22160552EBEB}"/>
              </a:ext>
            </a:extLst>
          </p:cNvPr>
          <p:cNvSpPr>
            <a:spLocks noGrp="1"/>
          </p:cNvSpPr>
          <p:nvPr>
            <p:ph type="sldNum" sz="quarter" idx="12"/>
          </p:nvPr>
        </p:nvSpPr>
        <p:spPr/>
        <p:txBody>
          <a:bodyPr/>
          <a:lstStyle/>
          <a:p>
            <a:fld id="{6113E31D-E2AB-40D1-8B51-AFA5AFEF393A}" type="slidenum">
              <a:rPr lang="en-US" smtClean="0"/>
              <a:pPr/>
              <a:t>25</a:t>
            </a:fld>
            <a:endParaRPr lang="en-US" dirty="0"/>
          </a:p>
        </p:txBody>
      </p:sp>
      <p:pic>
        <p:nvPicPr>
          <p:cNvPr id="1026" name="Picture 2">
            <a:extLst>
              <a:ext uri="{FF2B5EF4-FFF2-40B4-BE49-F238E27FC236}">
                <a16:creationId xmlns:a16="http://schemas.microsoft.com/office/drawing/2014/main" id="{FCD4605E-4CBE-A6A7-F2CB-9DFDA9558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335" y="1925484"/>
            <a:ext cx="7483329" cy="445780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FA4E0A6D-D7B2-70D5-D256-17368833A259}"/>
              </a:ext>
            </a:extLst>
          </p:cNvPr>
          <p:cNvSpPr txBox="1"/>
          <p:nvPr/>
        </p:nvSpPr>
        <p:spPr>
          <a:xfrm>
            <a:off x="3206110" y="6316632"/>
            <a:ext cx="6631554" cy="523220"/>
          </a:xfrm>
          <a:prstGeom prst="rect">
            <a:avLst/>
          </a:prstGeom>
          <a:noFill/>
        </p:spPr>
        <p:txBody>
          <a:bodyPr wrap="square" rtlCol="0">
            <a:spAutoFit/>
          </a:bodyPr>
          <a:lstStyle/>
          <a:p>
            <a:r>
              <a:rPr kumimoji="1" lang="en" altLang="zh-TW" sz="1400" dirty="0">
                <a:latin typeface="Calibri" panose="020F0502020204030204" pitchFamily="34" charset="0"/>
                <a:ea typeface="Microsoft JhengHei" panose="020B0604030504040204" pitchFamily="34" charset="-120"/>
                <a:cs typeface="Calibri" panose="020F0502020204030204" pitchFamily="34" charset="0"/>
              </a:rPr>
              <a:t>Figure source: https://sfhsu29.medium.com/</a:t>
            </a:r>
            <a:r>
              <a:rPr kumimoji="1" lang="en" altLang="zh-TW" sz="1400" dirty="0" err="1">
                <a:latin typeface="Calibri" panose="020F0502020204030204" pitchFamily="34" charset="0"/>
                <a:ea typeface="Microsoft JhengHei" panose="020B0604030504040204" pitchFamily="34" charset="-120"/>
                <a:cs typeface="Calibri" panose="020F0502020204030204" pitchFamily="34" charset="0"/>
              </a:rPr>
              <a:t>nlp</a:t>
            </a:r>
            <a:r>
              <a:rPr kumimoji="1" lang="en" altLang="zh-TW" sz="1400" dirty="0">
                <a:latin typeface="Calibri" panose="020F0502020204030204" pitchFamily="34" charset="0"/>
                <a:ea typeface="Microsoft JhengHei" panose="020B0604030504040204" pitchFamily="34" charset="-120"/>
                <a:cs typeface="Calibri" panose="020F0502020204030204" pitchFamily="34" charset="0"/>
              </a:rPr>
              <a:t>-</a:t>
            </a:r>
            <a:r>
              <a:rPr kumimoji="1" lang="zh-TW" altLang="en-US" sz="1400" dirty="0">
                <a:latin typeface="Calibri" panose="020F0502020204030204" pitchFamily="34" charset="0"/>
                <a:ea typeface="Microsoft JhengHei" panose="020B0604030504040204" pitchFamily="34" charset="-120"/>
                <a:cs typeface="Calibri" panose="020F0502020204030204" pitchFamily="34" charset="0"/>
              </a:rPr>
              <a:t>入門</a:t>
            </a:r>
            <a:r>
              <a:rPr kumimoji="1" lang="en" altLang="zh-TW" sz="1400" dirty="0">
                <a:latin typeface="Calibri" panose="020F0502020204030204" pitchFamily="34" charset="0"/>
                <a:ea typeface="Microsoft JhengHei" panose="020B0604030504040204" pitchFamily="34" charset="-120"/>
                <a:cs typeface="Calibri" panose="020F0502020204030204" pitchFamily="34" charset="0"/>
              </a:rPr>
              <a:t>-1-text-classification-sentiment-analysis-</a:t>
            </a:r>
            <a:r>
              <a:rPr kumimoji="1" lang="zh-TW" altLang="en-US" sz="1400" dirty="0">
                <a:latin typeface="Calibri" panose="020F0502020204030204" pitchFamily="34" charset="0"/>
                <a:ea typeface="Microsoft JhengHei" panose="020B0604030504040204" pitchFamily="34" charset="-120"/>
                <a:cs typeface="Calibri" panose="020F0502020204030204" pitchFamily="34" charset="0"/>
              </a:rPr>
              <a:t>極簡易情感分類器</a:t>
            </a:r>
            <a:r>
              <a:rPr kumimoji="1" lang="en" altLang="zh-TW" sz="1400" dirty="0">
                <a:latin typeface="Calibri" panose="020F0502020204030204" pitchFamily="34" charset="0"/>
                <a:ea typeface="Microsoft JhengHei" panose="020B0604030504040204" pitchFamily="34" charset="-120"/>
                <a:cs typeface="Calibri" panose="020F0502020204030204" pitchFamily="34" charset="0"/>
              </a:rPr>
              <a:t>-bag-of-words-naive-bayes-e40d61de9a7f</a:t>
            </a:r>
            <a:endParaRPr kumimoji="1" lang="zh-TW" altLang="en-US" sz="1400" dirty="0">
              <a:latin typeface="Calibri" panose="020F0502020204030204" pitchFamily="34" charset="0"/>
              <a:ea typeface="Microsoft JhengHei" panose="020B0604030504040204" pitchFamily="34" charset="-120"/>
              <a:cs typeface="Calibri" panose="020F0502020204030204" pitchFamily="34" charset="0"/>
            </a:endParaRPr>
          </a:p>
        </p:txBody>
      </p:sp>
      <p:sp>
        <p:nvSpPr>
          <p:cNvPr id="3" name="文字方塊 2">
            <a:extLst>
              <a:ext uri="{FF2B5EF4-FFF2-40B4-BE49-F238E27FC236}">
                <a16:creationId xmlns:a16="http://schemas.microsoft.com/office/drawing/2014/main" id="{E4A98F25-856B-29F9-D7F1-E46DD6722A82}"/>
              </a:ext>
            </a:extLst>
          </p:cNvPr>
          <p:cNvSpPr txBox="1"/>
          <p:nvPr/>
        </p:nvSpPr>
        <p:spPr>
          <a:xfrm>
            <a:off x="3980329" y="1388364"/>
            <a:ext cx="7591185" cy="461665"/>
          </a:xfrm>
          <a:prstGeom prst="rect">
            <a:avLst/>
          </a:prstGeom>
          <a:noFill/>
        </p:spPr>
        <p:txBody>
          <a:bodyPr wrap="square" rtlCol="0">
            <a:spAutoFit/>
          </a:bodyPr>
          <a:lstStyle/>
          <a:p>
            <a:pPr algn="ctr"/>
            <a:r>
              <a:rPr kumimoji="1" lang="en-US" altLang="zh-TW" sz="2400" dirty="0"/>
              <a:t>Meaning: Each </a:t>
            </a:r>
            <a:r>
              <a:rPr kumimoji="1" lang="en-US" altLang="zh-TW" sz="2400" dirty="0">
                <a:solidFill>
                  <a:srgbClr val="FF0000"/>
                </a:solidFill>
              </a:rPr>
              <a:t>document</a:t>
            </a:r>
            <a:r>
              <a:rPr kumimoji="1" lang="en-US" altLang="zh-TW" sz="2400" dirty="0"/>
              <a:t> (</a:t>
            </a:r>
            <a:r>
              <a:rPr kumimoji="1" lang="en-US" altLang="zh-TW" sz="2400" dirty="0">
                <a:solidFill>
                  <a:srgbClr val="FF0000"/>
                </a:solidFill>
              </a:rPr>
              <a:t>sentence</a:t>
            </a:r>
            <a:r>
              <a:rPr kumimoji="1" lang="en-US" altLang="zh-TW" sz="2400" dirty="0"/>
              <a:t>) carries a bag of words.</a:t>
            </a:r>
            <a:endParaRPr kumimoji="1" lang="zh-TW" altLang="en-US" sz="2400" dirty="0"/>
          </a:p>
        </p:txBody>
      </p:sp>
    </p:spTree>
    <p:extLst>
      <p:ext uri="{BB962C8B-B14F-4D97-AF65-F5344CB8AC3E}">
        <p14:creationId xmlns:p14="http://schemas.microsoft.com/office/powerpoint/2010/main" val="2936739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740635-0F78-3FD4-B08C-4E32144CBF76}"/>
              </a:ext>
            </a:extLst>
          </p:cNvPr>
          <p:cNvSpPr>
            <a:spLocks noGrp="1"/>
          </p:cNvSpPr>
          <p:nvPr>
            <p:ph type="title"/>
          </p:nvPr>
        </p:nvSpPr>
        <p:spPr/>
        <p:txBody>
          <a:bodyPr/>
          <a:lstStyle/>
          <a:p>
            <a:r>
              <a:rPr kumimoji="1" lang="en" altLang="zh-TW" dirty="0"/>
              <a:t>Bag-of-words Model (Example 1)</a:t>
            </a:r>
            <a:endParaRPr kumimoji="1" lang="zh-TW" altLang="en-US" dirty="0"/>
          </a:p>
        </p:txBody>
      </p:sp>
      <p:sp>
        <p:nvSpPr>
          <p:cNvPr id="4" name="投影片編號版面配置區 3">
            <a:extLst>
              <a:ext uri="{FF2B5EF4-FFF2-40B4-BE49-F238E27FC236}">
                <a16:creationId xmlns:a16="http://schemas.microsoft.com/office/drawing/2014/main" id="{EB00982A-DB86-2B5D-278C-E54245FF8348}"/>
              </a:ext>
            </a:extLst>
          </p:cNvPr>
          <p:cNvSpPr>
            <a:spLocks noGrp="1"/>
          </p:cNvSpPr>
          <p:nvPr>
            <p:ph type="sldNum" sz="quarter" idx="12"/>
          </p:nvPr>
        </p:nvSpPr>
        <p:spPr/>
        <p:txBody>
          <a:bodyPr/>
          <a:lstStyle/>
          <a:p>
            <a:fld id="{6113E31D-E2AB-40D1-8B51-AFA5AFEF393A}" type="slidenum">
              <a:rPr lang="en-US" smtClean="0"/>
              <a:pPr/>
              <a:t>26</a:t>
            </a:fld>
            <a:endParaRPr lang="en-US" dirty="0"/>
          </a:p>
        </p:txBody>
      </p:sp>
      <p:sp>
        <p:nvSpPr>
          <p:cNvPr id="6" name="文字方塊 5">
            <a:extLst>
              <a:ext uri="{FF2B5EF4-FFF2-40B4-BE49-F238E27FC236}">
                <a16:creationId xmlns:a16="http://schemas.microsoft.com/office/drawing/2014/main" id="{96A60A35-A21F-CE23-52CB-5CA295ACF1C9}"/>
              </a:ext>
            </a:extLst>
          </p:cNvPr>
          <p:cNvSpPr txBox="1"/>
          <p:nvPr/>
        </p:nvSpPr>
        <p:spPr>
          <a:xfrm>
            <a:off x="963083" y="2695755"/>
            <a:ext cx="2522220" cy="461665"/>
          </a:xfrm>
          <a:prstGeom prst="rect">
            <a:avLst/>
          </a:prstGeom>
          <a:noFill/>
        </p:spPr>
        <p:txBody>
          <a:bodyPr wrap="square" rtlCol="0">
            <a:spAutoFit/>
          </a:bodyPr>
          <a:lstStyle/>
          <a:p>
            <a:pPr algn="ctr"/>
            <a:r>
              <a:rPr kumimoji="1" lang="en-US" altLang="zh-TW" sz="2400" dirty="0"/>
              <a:t>Corpus</a:t>
            </a:r>
            <a:endParaRPr kumimoji="1" lang="zh-TW" altLang="en-US" sz="2400" dirty="0"/>
          </a:p>
        </p:txBody>
      </p:sp>
      <p:grpSp>
        <p:nvGrpSpPr>
          <p:cNvPr id="7" name="群組 6">
            <a:extLst>
              <a:ext uri="{FF2B5EF4-FFF2-40B4-BE49-F238E27FC236}">
                <a16:creationId xmlns:a16="http://schemas.microsoft.com/office/drawing/2014/main" id="{3FE3A9E6-178C-25EF-10B2-6C50B5EEF52D}"/>
              </a:ext>
            </a:extLst>
          </p:cNvPr>
          <p:cNvGrpSpPr/>
          <p:nvPr/>
        </p:nvGrpSpPr>
        <p:grpSpPr>
          <a:xfrm>
            <a:off x="825925" y="3131964"/>
            <a:ext cx="2798910" cy="1178802"/>
            <a:chOff x="653143" y="4097438"/>
            <a:chExt cx="2798910" cy="1178802"/>
          </a:xfrm>
        </p:grpSpPr>
        <p:sp>
          <p:nvSpPr>
            <p:cNvPr id="8" name="圓角矩形 7">
              <a:extLst>
                <a:ext uri="{FF2B5EF4-FFF2-40B4-BE49-F238E27FC236}">
                  <a16:creationId xmlns:a16="http://schemas.microsoft.com/office/drawing/2014/main" id="{E92724EC-71C4-1DC1-0B1E-C1037BB6A083}"/>
                </a:ext>
              </a:extLst>
            </p:cNvPr>
            <p:cNvSpPr/>
            <p:nvPr/>
          </p:nvSpPr>
          <p:spPr>
            <a:xfrm>
              <a:off x="790303" y="4219072"/>
              <a:ext cx="252221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I like to eat apple</a:t>
              </a:r>
              <a:endParaRPr kumimoji="1" lang="zh-TW" altLang="en-US" dirty="0">
                <a:solidFill>
                  <a:schemeClr val="tx1"/>
                </a:solidFill>
              </a:endParaRPr>
            </a:p>
          </p:txBody>
        </p:sp>
        <p:sp>
          <p:nvSpPr>
            <p:cNvPr id="9" name="圓角矩形 8">
              <a:extLst>
                <a:ext uri="{FF2B5EF4-FFF2-40B4-BE49-F238E27FC236}">
                  <a16:creationId xmlns:a16="http://schemas.microsoft.com/office/drawing/2014/main" id="{8837E66C-DCE7-BD5F-90DE-0C7D3F49FD21}"/>
                </a:ext>
              </a:extLst>
            </p:cNvPr>
            <p:cNvSpPr/>
            <p:nvPr/>
          </p:nvSpPr>
          <p:spPr>
            <a:xfrm>
              <a:off x="806587" y="4740816"/>
              <a:ext cx="2522219"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You like to watch TV</a:t>
              </a:r>
              <a:endParaRPr kumimoji="1" lang="zh-TW" altLang="en-US" dirty="0">
                <a:solidFill>
                  <a:schemeClr val="tx1"/>
                </a:solidFill>
              </a:endParaRPr>
            </a:p>
          </p:txBody>
        </p:sp>
        <p:sp>
          <p:nvSpPr>
            <p:cNvPr id="10" name="矩形 9">
              <a:extLst>
                <a:ext uri="{FF2B5EF4-FFF2-40B4-BE49-F238E27FC236}">
                  <a16:creationId xmlns:a16="http://schemas.microsoft.com/office/drawing/2014/main" id="{CBB4CE8B-7A12-1041-CEDE-1EFA5010A0A3}"/>
                </a:ext>
              </a:extLst>
            </p:cNvPr>
            <p:cNvSpPr/>
            <p:nvPr/>
          </p:nvSpPr>
          <p:spPr>
            <a:xfrm>
              <a:off x="653143" y="4097438"/>
              <a:ext cx="2798910" cy="11788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6" name="向右箭號 25">
            <a:extLst>
              <a:ext uri="{FF2B5EF4-FFF2-40B4-BE49-F238E27FC236}">
                <a16:creationId xmlns:a16="http://schemas.microsoft.com/office/drawing/2014/main" id="{B4D3624E-67C6-F226-19A9-5E5081C8D753}"/>
              </a:ext>
            </a:extLst>
          </p:cNvPr>
          <p:cNvSpPr/>
          <p:nvPr/>
        </p:nvSpPr>
        <p:spPr>
          <a:xfrm rot="19833262">
            <a:off x="3850820" y="3030788"/>
            <a:ext cx="257319" cy="266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圓角矩形 2">
            <a:extLst>
              <a:ext uri="{FF2B5EF4-FFF2-40B4-BE49-F238E27FC236}">
                <a16:creationId xmlns:a16="http://schemas.microsoft.com/office/drawing/2014/main" id="{E04B12FD-B3E4-C022-DC8B-E6A8776A9925}"/>
              </a:ext>
            </a:extLst>
          </p:cNvPr>
          <p:cNvSpPr/>
          <p:nvPr/>
        </p:nvSpPr>
        <p:spPr>
          <a:xfrm>
            <a:off x="4267465" y="2695753"/>
            <a:ext cx="843382" cy="30278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apple</a:t>
            </a:r>
            <a:endParaRPr kumimoji="1" lang="zh-TW" altLang="en-US" dirty="0">
              <a:solidFill>
                <a:schemeClr val="tx1"/>
              </a:solidFill>
            </a:endParaRPr>
          </a:p>
        </p:txBody>
      </p:sp>
      <p:sp>
        <p:nvSpPr>
          <p:cNvPr id="5" name="圓角矩形 4">
            <a:extLst>
              <a:ext uri="{FF2B5EF4-FFF2-40B4-BE49-F238E27FC236}">
                <a16:creationId xmlns:a16="http://schemas.microsoft.com/office/drawing/2014/main" id="{E61DFEED-A5B8-BAF6-BCF5-95D83687A43E}"/>
              </a:ext>
            </a:extLst>
          </p:cNvPr>
          <p:cNvSpPr/>
          <p:nvPr/>
        </p:nvSpPr>
        <p:spPr>
          <a:xfrm>
            <a:off x="5183333"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eat</a:t>
            </a:r>
            <a:endParaRPr kumimoji="1" lang="zh-TW" altLang="en-US" dirty="0">
              <a:solidFill>
                <a:schemeClr val="tx1"/>
              </a:solidFill>
            </a:endParaRPr>
          </a:p>
        </p:txBody>
      </p:sp>
      <p:sp>
        <p:nvSpPr>
          <p:cNvPr id="12" name="圓角矩形 11">
            <a:extLst>
              <a:ext uri="{FF2B5EF4-FFF2-40B4-BE49-F238E27FC236}">
                <a16:creationId xmlns:a16="http://schemas.microsoft.com/office/drawing/2014/main" id="{AB08E2D8-3628-BBD7-6E73-3297EE5695D6}"/>
              </a:ext>
            </a:extLst>
          </p:cNvPr>
          <p:cNvSpPr/>
          <p:nvPr/>
        </p:nvSpPr>
        <p:spPr>
          <a:xfrm>
            <a:off x="6099201"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I</a:t>
            </a:r>
            <a:endParaRPr kumimoji="1" lang="zh-TW" altLang="en-US" dirty="0">
              <a:solidFill>
                <a:schemeClr val="tx1"/>
              </a:solidFill>
            </a:endParaRPr>
          </a:p>
        </p:txBody>
      </p:sp>
      <p:sp>
        <p:nvSpPr>
          <p:cNvPr id="13" name="圓角矩形 12">
            <a:extLst>
              <a:ext uri="{FF2B5EF4-FFF2-40B4-BE49-F238E27FC236}">
                <a16:creationId xmlns:a16="http://schemas.microsoft.com/office/drawing/2014/main" id="{85FF19A3-8063-F2CF-6102-AF08A99FA659}"/>
              </a:ext>
            </a:extLst>
          </p:cNvPr>
          <p:cNvSpPr/>
          <p:nvPr/>
        </p:nvSpPr>
        <p:spPr>
          <a:xfrm>
            <a:off x="7015069"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like</a:t>
            </a:r>
            <a:endParaRPr kumimoji="1" lang="zh-TW" altLang="en-US" dirty="0">
              <a:solidFill>
                <a:schemeClr val="tx1"/>
              </a:solidFill>
            </a:endParaRPr>
          </a:p>
        </p:txBody>
      </p:sp>
      <p:sp>
        <p:nvSpPr>
          <p:cNvPr id="14" name="圓角矩形 13">
            <a:extLst>
              <a:ext uri="{FF2B5EF4-FFF2-40B4-BE49-F238E27FC236}">
                <a16:creationId xmlns:a16="http://schemas.microsoft.com/office/drawing/2014/main" id="{57CE6C4C-E1A6-CB69-C860-4916218CEDD2}"/>
              </a:ext>
            </a:extLst>
          </p:cNvPr>
          <p:cNvSpPr/>
          <p:nvPr/>
        </p:nvSpPr>
        <p:spPr>
          <a:xfrm>
            <a:off x="9762673" y="2695753"/>
            <a:ext cx="843382" cy="29209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watch</a:t>
            </a:r>
            <a:endParaRPr kumimoji="1" lang="zh-TW" altLang="en-US" dirty="0">
              <a:solidFill>
                <a:schemeClr val="tx1"/>
              </a:solidFill>
            </a:endParaRPr>
          </a:p>
        </p:txBody>
      </p:sp>
      <p:sp>
        <p:nvSpPr>
          <p:cNvPr id="15" name="圓角矩形 14">
            <a:extLst>
              <a:ext uri="{FF2B5EF4-FFF2-40B4-BE49-F238E27FC236}">
                <a16:creationId xmlns:a16="http://schemas.microsoft.com/office/drawing/2014/main" id="{253D99E8-C3E0-6B67-8DBF-2C14ABC8FDBE}"/>
              </a:ext>
            </a:extLst>
          </p:cNvPr>
          <p:cNvSpPr/>
          <p:nvPr/>
        </p:nvSpPr>
        <p:spPr>
          <a:xfrm>
            <a:off x="7930937" y="2695753"/>
            <a:ext cx="843382" cy="2920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to</a:t>
            </a:r>
            <a:endParaRPr kumimoji="1" lang="zh-TW" altLang="en-US" dirty="0">
              <a:solidFill>
                <a:schemeClr val="tx1"/>
              </a:solidFill>
            </a:endParaRPr>
          </a:p>
        </p:txBody>
      </p:sp>
      <p:sp>
        <p:nvSpPr>
          <p:cNvPr id="16" name="圓角矩形 15">
            <a:extLst>
              <a:ext uri="{FF2B5EF4-FFF2-40B4-BE49-F238E27FC236}">
                <a16:creationId xmlns:a16="http://schemas.microsoft.com/office/drawing/2014/main" id="{AB009D8E-ED78-F0F1-C075-AAD83D937301}"/>
              </a:ext>
            </a:extLst>
          </p:cNvPr>
          <p:cNvSpPr/>
          <p:nvPr/>
        </p:nvSpPr>
        <p:spPr>
          <a:xfrm>
            <a:off x="8846805" y="2695753"/>
            <a:ext cx="843382" cy="2920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TV</a:t>
            </a:r>
            <a:endParaRPr kumimoji="1" lang="zh-TW" altLang="en-US" dirty="0">
              <a:solidFill>
                <a:schemeClr val="tx1"/>
              </a:solidFill>
            </a:endParaRPr>
          </a:p>
        </p:txBody>
      </p:sp>
      <p:sp>
        <p:nvSpPr>
          <p:cNvPr id="17" name="圓角矩形 16">
            <a:extLst>
              <a:ext uri="{FF2B5EF4-FFF2-40B4-BE49-F238E27FC236}">
                <a16:creationId xmlns:a16="http://schemas.microsoft.com/office/drawing/2014/main" id="{DCEC4AA4-47D6-DB13-2086-1FE88B9EDC41}"/>
              </a:ext>
            </a:extLst>
          </p:cNvPr>
          <p:cNvSpPr/>
          <p:nvPr/>
        </p:nvSpPr>
        <p:spPr>
          <a:xfrm>
            <a:off x="10678544" y="2695753"/>
            <a:ext cx="843382" cy="29209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you</a:t>
            </a:r>
            <a:endParaRPr kumimoji="1" lang="zh-TW" altLang="en-US" dirty="0">
              <a:solidFill>
                <a:schemeClr val="tx1"/>
              </a:solidFill>
            </a:endParaRPr>
          </a:p>
        </p:txBody>
      </p:sp>
      <p:sp>
        <p:nvSpPr>
          <p:cNvPr id="18" name="文字方塊 17">
            <a:extLst>
              <a:ext uri="{FF2B5EF4-FFF2-40B4-BE49-F238E27FC236}">
                <a16:creationId xmlns:a16="http://schemas.microsoft.com/office/drawing/2014/main" id="{121B9C91-C1BC-E28E-5CCB-94C79B3403F9}"/>
              </a:ext>
            </a:extLst>
          </p:cNvPr>
          <p:cNvSpPr txBox="1"/>
          <p:nvPr/>
        </p:nvSpPr>
        <p:spPr>
          <a:xfrm>
            <a:off x="5310361" y="2036451"/>
            <a:ext cx="4892819" cy="461665"/>
          </a:xfrm>
          <a:prstGeom prst="rect">
            <a:avLst/>
          </a:prstGeom>
          <a:noFill/>
        </p:spPr>
        <p:txBody>
          <a:bodyPr wrap="square" rtlCol="0">
            <a:spAutoFit/>
          </a:bodyPr>
          <a:lstStyle/>
          <a:p>
            <a:r>
              <a:rPr kumimoji="1" lang="en-US" altLang="zh-TW" sz="2400" dirty="0"/>
              <a:t>Step 1: Find unique words (vocab)</a:t>
            </a:r>
            <a:endParaRPr kumimoji="1" lang="zh-TW" altLang="en-US" sz="2400" dirty="0"/>
          </a:p>
        </p:txBody>
      </p:sp>
      <p:sp>
        <p:nvSpPr>
          <p:cNvPr id="19" name="向右箭號 18">
            <a:extLst>
              <a:ext uri="{FF2B5EF4-FFF2-40B4-BE49-F238E27FC236}">
                <a16:creationId xmlns:a16="http://schemas.microsoft.com/office/drawing/2014/main" id="{84653EAD-EA51-8EB0-19D0-5BBFCFBC809C}"/>
              </a:ext>
            </a:extLst>
          </p:cNvPr>
          <p:cNvSpPr/>
          <p:nvPr/>
        </p:nvSpPr>
        <p:spPr>
          <a:xfrm rot="5400000">
            <a:off x="7435130" y="3238101"/>
            <a:ext cx="257319" cy="266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68DF6EA9-D16F-06D1-32F0-C17C2E4B8D82}"/>
              </a:ext>
            </a:extLst>
          </p:cNvPr>
          <p:cNvSpPr txBox="1"/>
          <p:nvPr/>
        </p:nvSpPr>
        <p:spPr>
          <a:xfrm>
            <a:off x="5310361" y="3566982"/>
            <a:ext cx="4537344" cy="461665"/>
          </a:xfrm>
          <a:prstGeom prst="rect">
            <a:avLst/>
          </a:prstGeom>
          <a:noFill/>
        </p:spPr>
        <p:txBody>
          <a:bodyPr wrap="square" rtlCol="0">
            <a:spAutoFit/>
          </a:bodyPr>
          <a:lstStyle/>
          <a:p>
            <a:r>
              <a:rPr kumimoji="1" lang="en-US" altLang="zh-TW" sz="2400" dirty="0"/>
              <a:t>Step 2: Form document vectors</a:t>
            </a:r>
            <a:endParaRPr kumimoji="1" lang="zh-TW" altLang="en-US" sz="2400" dirty="0"/>
          </a:p>
        </p:txBody>
      </p:sp>
      <p:sp>
        <p:nvSpPr>
          <p:cNvPr id="22" name="文字方塊 21">
            <a:extLst>
              <a:ext uri="{FF2B5EF4-FFF2-40B4-BE49-F238E27FC236}">
                <a16:creationId xmlns:a16="http://schemas.microsoft.com/office/drawing/2014/main" id="{84B69181-7350-18C7-D5DC-27C858BEF802}"/>
              </a:ext>
            </a:extLst>
          </p:cNvPr>
          <p:cNvSpPr txBox="1"/>
          <p:nvPr/>
        </p:nvSpPr>
        <p:spPr>
          <a:xfrm>
            <a:off x="207408" y="3222820"/>
            <a:ext cx="755675" cy="461665"/>
          </a:xfrm>
          <a:prstGeom prst="rect">
            <a:avLst/>
          </a:prstGeom>
          <a:noFill/>
        </p:spPr>
        <p:txBody>
          <a:bodyPr wrap="square" rtlCol="0">
            <a:spAutoFit/>
          </a:bodyPr>
          <a:lstStyle/>
          <a:p>
            <a:pPr algn="ctr"/>
            <a:r>
              <a:rPr kumimoji="1" lang="en-US" altLang="zh-TW" sz="2400" dirty="0"/>
              <a:t>D1</a:t>
            </a:r>
            <a:endParaRPr kumimoji="1" lang="zh-TW" altLang="en-US" sz="2400" dirty="0"/>
          </a:p>
        </p:txBody>
      </p:sp>
      <p:sp>
        <p:nvSpPr>
          <p:cNvPr id="23" name="文字方塊 22">
            <a:extLst>
              <a:ext uri="{FF2B5EF4-FFF2-40B4-BE49-F238E27FC236}">
                <a16:creationId xmlns:a16="http://schemas.microsoft.com/office/drawing/2014/main" id="{8834842A-6D35-0D9D-7FE9-F640F6BA5E92}"/>
              </a:ext>
            </a:extLst>
          </p:cNvPr>
          <p:cNvSpPr txBox="1"/>
          <p:nvPr/>
        </p:nvSpPr>
        <p:spPr>
          <a:xfrm>
            <a:off x="223694" y="3743190"/>
            <a:ext cx="755675" cy="461665"/>
          </a:xfrm>
          <a:prstGeom prst="rect">
            <a:avLst/>
          </a:prstGeom>
          <a:noFill/>
        </p:spPr>
        <p:txBody>
          <a:bodyPr wrap="square" rtlCol="0">
            <a:spAutoFit/>
          </a:bodyPr>
          <a:lstStyle/>
          <a:p>
            <a:pPr algn="ctr"/>
            <a:r>
              <a:rPr kumimoji="1" lang="en-US" altLang="zh-TW" sz="2400" dirty="0"/>
              <a:t>D2</a:t>
            </a:r>
            <a:endParaRPr kumimoji="1" lang="zh-TW" altLang="en-US" sz="2400" dirty="0"/>
          </a:p>
        </p:txBody>
      </p:sp>
      <p:sp>
        <p:nvSpPr>
          <p:cNvPr id="24" name="文字方塊 23">
            <a:extLst>
              <a:ext uri="{FF2B5EF4-FFF2-40B4-BE49-F238E27FC236}">
                <a16:creationId xmlns:a16="http://schemas.microsoft.com/office/drawing/2014/main" id="{D7EC8323-B978-A3CA-82B8-383A3A0A657E}"/>
              </a:ext>
            </a:extLst>
          </p:cNvPr>
          <p:cNvSpPr txBox="1"/>
          <p:nvPr/>
        </p:nvSpPr>
        <p:spPr>
          <a:xfrm>
            <a:off x="4157098" y="4204855"/>
            <a:ext cx="755675" cy="461665"/>
          </a:xfrm>
          <a:prstGeom prst="rect">
            <a:avLst/>
          </a:prstGeom>
          <a:noFill/>
        </p:spPr>
        <p:txBody>
          <a:bodyPr wrap="square" rtlCol="0">
            <a:spAutoFit/>
          </a:bodyPr>
          <a:lstStyle/>
          <a:p>
            <a:pPr algn="ctr"/>
            <a:r>
              <a:rPr kumimoji="1" lang="en-US" altLang="zh-TW" sz="2400" dirty="0"/>
              <a:t>D1</a:t>
            </a:r>
            <a:endParaRPr kumimoji="1" lang="zh-TW" altLang="en-US" sz="2400" dirty="0"/>
          </a:p>
        </p:txBody>
      </p:sp>
      <p:sp>
        <p:nvSpPr>
          <p:cNvPr id="25" name="文字方塊 24">
            <a:extLst>
              <a:ext uri="{FF2B5EF4-FFF2-40B4-BE49-F238E27FC236}">
                <a16:creationId xmlns:a16="http://schemas.microsoft.com/office/drawing/2014/main" id="{A84FA604-B6AD-41CD-0D8D-97FCE09327B8}"/>
              </a:ext>
            </a:extLst>
          </p:cNvPr>
          <p:cNvSpPr txBox="1"/>
          <p:nvPr/>
        </p:nvSpPr>
        <p:spPr>
          <a:xfrm>
            <a:off x="5695601" y="4204855"/>
            <a:ext cx="3736375" cy="461665"/>
          </a:xfrm>
          <a:prstGeom prst="rect">
            <a:avLst/>
          </a:prstGeom>
          <a:noFill/>
        </p:spPr>
        <p:txBody>
          <a:bodyPr wrap="square" rtlCol="0">
            <a:spAutoFit/>
          </a:bodyPr>
          <a:lstStyle/>
          <a:p>
            <a:pPr algn="ctr"/>
            <a:r>
              <a:rPr kumimoji="1" lang="en-US" altLang="zh-TW" sz="2400" dirty="0"/>
              <a:t>[1, 1, 1, 1, 1, 0, 0, 0]</a:t>
            </a:r>
            <a:endParaRPr kumimoji="1" lang="zh-TW" altLang="en-US" sz="2400" dirty="0"/>
          </a:p>
        </p:txBody>
      </p:sp>
      <p:sp>
        <p:nvSpPr>
          <p:cNvPr id="27" name="文字方塊 26">
            <a:extLst>
              <a:ext uri="{FF2B5EF4-FFF2-40B4-BE49-F238E27FC236}">
                <a16:creationId xmlns:a16="http://schemas.microsoft.com/office/drawing/2014/main" id="{B1FEB9DA-82FE-D912-F5F1-C117E3A9FAD6}"/>
              </a:ext>
            </a:extLst>
          </p:cNvPr>
          <p:cNvSpPr txBox="1"/>
          <p:nvPr/>
        </p:nvSpPr>
        <p:spPr>
          <a:xfrm>
            <a:off x="5695600" y="4842728"/>
            <a:ext cx="3736375" cy="461665"/>
          </a:xfrm>
          <a:prstGeom prst="rect">
            <a:avLst/>
          </a:prstGeom>
          <a:noFill/>
        </p:spPr>
        <p:txBody>
          <a:bodyPr wrap="square" rtlCol="0">
            <a:spAutoFit/>
          </a:bodyPr>
          <a:lstStyle/>
          <a:p>
            <a:pPr algn="ctr"/>
            <a:r>
              <a:rPr kumimoji="1" lang="en-US" altLang="zh-TW" sz="2400" dirty="0"/>
              <a:t>[0, 0, 0, 1, 1, 1, 1, 1]</a:t>
            </a:r>
            <a:endParaRPr kumimoji="1" lang="zh-TW" altLang="en-US" sz="2400" dirty="0"/>
          </a:p>
        </p:txBody>
      </p:sp>
      <p:sp>
        <p:nvSpPr>
          <p:cNvPr id="28" name="文字方塊 27">
            <a:extLst>
              <a:ext uri="{FF2B5EF4-FFF2-40B4-BE49-F238E27FC236}">
                <a16:creationId xmlns:a16="http://schemas.microsoft.com/office/drawing/2014/main" id="{7CA77256-622E-1395-FBCD-5C362C6A4B61}"/>
              </a:ext>
            </a:extLst>
          </p:cNvPr>
          <p:cNvSpPr txBox="1"/>
          <p:nvPr/>
        </p:nvSpPr>
        <p:spPr>
          <a:xfrm>
            <a:off x="4157098" y="4842222"/>
            <a:ext cx="755675" cy="461665"/>
          </a:xfrm>
          <a:prstGeom prst="rect">
            <a:avLst/>
          </a:prstGeom>
          <a:noFill/>
        </p:spPr>
        <p:txBody>
          <a:bodyPr wrap="square" rtlCol="0">
            <a:spAutoFit/>
          </a:bodyPr>
          <a:lstStyle/>
          <a:p>
            <a:pPr algn="ctr"/>
            <a:r>
              <a:rPr kumimoji="1" lang="en-US" altLang="zh-TW" sz="2400" dirty="0"/>
              <a:t>D2</a:t>
            </a:r>
            <a:endParaRPr kumimoji="1" lang="zh-TW" altLang="en-US" sz="2400" dirty="0"/>
          </a:p>
        </p:txBody>
      </p:sp>
      <p:sp>
        <p:nvSpPr>
          <p:cNvPr id="29" name="文字方塊 28">
            <a:extLst>
              <a:ext uri="{FF2B5EF4-FFF2-40B4-BE49-F238E27FC236}">
                <a16:creationId xmlns:a16="http://schemas.microsoft.com/office/drawing/2014/main" id="{00357487-F59E-0368-870E-025E5B7EBBEF}"/>
              </a:ext>
            </a:extLst>
          </p:cNvPr>
          <p:cNvSpPr txBox="1"/>
          <p:nvPr/>
        </p:nvSpPr>
        <p:spPr>
          <a:xfrm>
            <a:off x="3979478" y="5578582"/>
            <a:ext cx="7656051" cy="923330"/>
          </a:xfrm>
          <a:prstGeom prst="rect">
            <a:avLst/>
          </a:prstGeom>
          <a:noFill/>
        </p:spPr>
        <p:txBody>
          <a:bodyPr wrap="square" rtlCol="0">
            <a:spAutoFit/>
          </a:bodyPr>
          <a:lstStyle/>
          <a:p>
            <a:r>
              <a:rPr kumimoji="1" lang="en-US" altLang="zh-TW" dirty="0"/>
              <a:t>Notes:</a:t>
            </a:r>
          </a:p>
          <a:p>
            <a:pPr marL="285750" indent="-285750">
              <a:buFont typeface="Arial" panose="020B0604020202020204" pitchFamily="34" charset="0"/>
              <a:buChar char="•"/>
            </a:pPr>
            <a:r>
              <a:rPr kumimoji="1" lang="en-US" altLang="zh-TW" dirty="0"/>
              <a:t>The vector size is equal to the vocab size.</a:t>
            </a:r>
          </a:p>
          <a:p>
            <a:pPr marL="285750" indent="-285750">
              <a:buFont typeface="Arial" panose="020B0604020202020204" pitchFamily="34" charset="0"/>
              <a:buChar char="•"/>
            </a:pPr>
            <a:r>
              <a:rPr kumimoji="1" lang="en-US" altLang="zh-TW" dirty="0"/>
              <a:t>Each position of a vector is corresponding to the position in the vocab.</a:t>
            </a:r>
            <a:endParaRPr kumimoji="1" lang="zh-TW" altLang="en-US" dirty="0"/>
          </a:p>
        </p:txBody>
      </p:sp>
      <p:sp>
        <p:nvSpPr>
          <p:cNvPr id="11" name="文字方塊 10">
            <a:extLst>
              <a:ext uri="{FF2B5EF4-FFF2-40B4-BE49-F238E27FC236}">
                <a16:creationId xmlns:a16="http://schemas.microsoft.com/office/drawing/2014/main" id="{894D74E4-EEBC-72D7-D44D-DB9545EC0D7A}"/>
              </a:ext>
            </a:extLst>
          </p:cNvPr>
          <p:cNvSpPr txBox="1"/>
          <p:nvPr/>
        </p:nvSpPr>
        <p:spPr>
          <a:xfrm>
            <a:off x="6942583" y="1371715"/>
            <a:ext cx="4692946" cy="276999"/>
          </a:xfrm>
          <a:prstGeom prst="rect">
            <a:avLst/>
          </a:prstGeom>
          <a:noFill/>
        </p:spPr>
        <p:txBody>
          <a:bodyPr wrap="square" rtlCol="0">
            <a:spAutoFit/>
          </a:bodyPr>
          <a:lstStyle/>
          <a:p>
            <a:r>
              <a:rPr kumimoji="1" lang="en" altLang="zh-TW" sz="1200" dirty="0"/>
              <a:t>https://</a:t>
            </a:r>
            <a:r>
              <a:rPr kumimoji="1" lang="en" altLang="zh-TW" sz="1200" dirty="0" err="1"/>
              <a:t>github.com</a:t>
            </a:r>
            <a:r>
              <a:rPr kumimoji="1" lang="en" altLang="zh-TW" sz="1200" dirty="0"/>
              <a:t>/mcps5601/CGUNLP_2025_Spring/code/</a:t>
            </a:r>
            <a:r>
              <a:rPr kumimoji="1" lang="en" altLang="zh-TW" sz="1200" dirty="0" err="1"/>
              <a:t>bow.py</a:t>
            </a:r>
            <a:endParaRPr kumimoji="1" lang="zh-TW" altLang="en-US" sz="1200" dirty="0"/>
          </a:p>
        </p:txBody>
      </p:sp>
    </p:spTree>
    <p:extLst>
      <p:ext uri="{BB962C8B-B14F-4D97-AF65-F5344CB8AC3E}">
        <p14:creationId xmlns:p14="http://schemas.microsoft.com/office/powerpoint/2010/main" val="343378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740635-0F78-3FD4-B08C-4E32144CBF76}"/>
              </a:ext>
            </a:extLst>
          </p:cNvPr>
          <p:cNvSpPr>
            <a:spLocks noGrp="1"/>
          </p:cNvSpPr>
          <p:nvPr>
            <p:ph type="title"/>
          </p:nvPr>
        </p:nvSpPr>
        <p:spPr/>
        <p:txBody>
          <a:bodyPr/>
          <a:lstStyle/>
          <a:p>
            <a:r>
              <a:rPr kumimoji="1" lang="en" altLang="zh-TW" dirty="0"/>
              <a:t>Bag-of-words Model (Example 2)</a:t>
            </a:r>
            <a:endParaRPr kumimoji="1" lang="zh-TW" altLang="en-US" dirty="0"/>
          </a:p>
        </p:txBody>
      </p:sp>
      <p:sp>
        <p:nvSpPr>
          <p:cNvPr id="4" name="投影片編號版面配置區 3">
            <a:extLst>
              <a:ext uri="{FF2B5EF4-FFF2-40B4-BE49-F238E27FC236}">
                <a16:creationId xmlns:a16="http://schemas.microsoft.com/office/drawing/2014/main" id="{EB00982A-DB86-2B5D-278C-E54245FF8348}"/>
              </a:ext>
            </a:extLst>
          </p:cNvPr>
          <p:cNvSpPr>
            <a:spLocks noGrp="1"/>
          </p:cNvSpPr>
          <p:nvPr>
            <p:ph type="sldNum" sz="quarter" idx="12"/>
          </p:nvPr>
        </p:nvSpPr>
        <p:spPr/>
        <p:txBody>
          <a:bodyPr/>
          <a:lstStyle/>
          <a:p>
            <a:fld id="{6113E31D-E2AB-40D1-8B51-AFA5AFEF393A}" type="slidenum">
              <a:rPr lang="en-US" smtClean="0"/>
              <a:pPr/>
              <a:t>27</a:t>
            </a:fld>
            <a:endParaRPr lang="en-US" dirty="0"/>
          </a:p>
        </p:txBody>
      </p:sp>
      <p:sp>
        <p:nvSpPr>
          <p:cNvPr id="6" name="文字方塊 5">
            <a:extLst>
              <a:ext uri="{FF2B5EF4-FFF2-40B4-BE49-F238E27FC236}">
                <a16:creationId xmlns:a16="http://schemas.microsoft.com/office/drawing/2014/main" id="{96A60A35-A21F-CE23-52CB-5CA295ACF1C9}"/>
              </a:ext>
            </a:extLst>
          </p:cNvPr>
          <p:cNvSpPr txBox="1"/>
          <p:nvPr/>
        </p:nvSpPr>
        <p:spPr>
          <a:xfrm>
            <a:off x="963083" y="2695755"/>
            <a:ext cx="2522220" cy="461665"/>
          </a:xfrm>
          <a:prstGeom prst="rect">
            <a:avLst/>
          </a:prstGeom>
          <a:noFill/>
        </p:spPr>
        <p:txBody>
          <a:bodyPr wrap="square" rtlCol="0">
            <a:spAutoFit/>
          </a:bodyPr>
          <a:lstStyle/>
          <a:p>
            <a:pPr algn="ctr"/>
            <a:r>
              <a:rPr kumimoji="1" lang="en-US" altLang="zh-TW" sz="2400" dirty="0"/>
              <a:t>Corpus</a:t>
            </a:r>
            <a:endParaRPr kumimoji="1" lang="zh-TW" altLang="en-US" sz="2400" dirty="0"/>
          </a:p>
        </p:txBody>
      </p:sp>
      <p:grpSp>
        <p:nvGrpSpPr>
          <p:cNvPr id="7" name="群組 6">
            <a:extLst>
              <a:ext uri="{FF2B5EF4-FFF2-40B4-BE49-F238E27FC236}">
                <a16:creationId xmlns:a16="http://schemas.microsoft.com/office/drawing/2014/main" id="{3FE3A9E6-178C-25EF-10B2-6C50B5EEF52D}"/>
              </a:ext>
            </a:extLst>
          </p:cNvPr>
          <p:cNvGrpSpPr/>
          <p:nvPr/>
        </p:nvGrpSpPr>
        <p:grpSpPr>
          <a:xfrm>
            <a:off x="825925" y="3131964"/>
            <a:ext cx="2798910" cy="1178802"/>
            <a:chOff x="653143" y="4097438"/>
            <a:chExt cx="2798910" cy="1178802"/>
          </a:xfrm>
        </p:grpSpPr>
        <p:sp>
          <p:nvSpPr>
            <p:cNvPr id="8" name="圓角矩形 7">
              <a:extLst>
                <a:ext uri="{FF2B5EF4-FFF2-40B4-BE49-F238E27FC236}">
                  <a16:creationId xmlns:a16="http://schemas.microsoft.com/office/drawing/2014/main" id="{E92724EC-71C4-1DC1-0B1E-C1037BB6A083}"/>
                </a:ext>
              </a:extLst>
            </p:cNvPr>
            <p:cNvSpPr/>
            <p:nvPr/>
          </p:nvSpPr>
          <p:spPr>
            <a:xfrm>
              <a:off x="790303" y="4219072"/>
              <a:ext cx="252221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I </a:t>
              </a:r>
              <a:r>
                <a:rPr kumimoji="1" lang="en-US" altLang="zh-TW" dirty="0">
                  <a:solidFill>
                    <a:srgbClr val="FF0000"/>
                  </a:solidFill>
                </a:rPr>
                <a:t>like</a:t>
              </a:r>
              <a:r>
                <a:rPr kumimoji="1" lang="en-US" altLang="zh-TW" dirty="0">
                  <a:solidFill>
                    <a:schemeClr val="tx1"/>
                  </a:solidFill>
                </a:rPr>
                <a:t> like to eat apple</a:t>
              </a:r>
              <a:endParaRPr kumimoji="1" lang="zh-TW" altLang="en-US" dirty="0">
                <a:solidFill>
                  <a:schemeClr val="tx1"/>
                </a:solidFill>
              </a:endParaRPr>
            </a:p>
          </p:txBody>
        </p:sp>
        <p:sp>
          <p:nvSpPr>
            <p:cNvPr id="9" name="圓角矩形 8">
              <a:extLst>
                <a:ext uri="{FF2B5EF4-FFF2-40B4-BE49-F238E27FC236}">
                  <a16:creationId xmlns:a16="http://schemas.microsoft.com/office/drawing/2014/main" id="{8837E66C-DCE7-BD5F-90DE-0C7D3F49FD21}"/>
                </a:ext>
              </a:extLst>
            </p:cNvPr>
            <p:cNvSpPr/>
            <p:nvPr/>
          </p:nvSpPr>
          <p:spPr>
            <a:xfrm>
              <a:off x="806587" y="4740816"/>
              <a:ext cx="2522219"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You </a:t>
              </a:r>
              <a:r>
                <a:rPr kumimoji="1" lang="en-US" altLang="zh-TW" dirty="0">
                  <a:solidFill>
                    <a:srgbClr val="FF0000"/>
                  </a:solidFill>
                </a:rPr>
                <a:t>I</a:t>
              </a:r>
              <a:r>
                <a:rPr kumimoji="1" lang="en-US" altLang="zh-TW" dirty="0">
                  <a:solidFill>
                    <a:schemeClr val="tx1"/>
                  </a:solidFill>
                </a:rPr>
                <a:t> like to watch TV</a:t>
              </a:r>
              <a:endParaRPr kumimoji="1" lang="zh-TW" altLang="en-US" dirty="0">
                <a:solidFill>
                  <a:schemeClr val="tx1"/>
                </a:solidFill>
              </a:endParaRPr>
            </a:p>
          </p:txBody>
        </p:sp>
        <p:sp>
          <p:nvSpPr>
            <p:cNvPr id="10" name="矩形 9">
              <a:extLst>
                <a:ext uri="{FF2B5EF4-FFF2-40B4-BE49-F238E27FC236}">
                  <a16:creationId xmlns:a16="http://schemas.microsoft.com/office/drawing/2014/main" id="{CBB4CE8B-7A12-1041-CEDE-1EFA5010A0A3}"/>
                </a:ext>
              </a:extLst>
            </p:cNvPr>
            <p:cNvSpPr/>
            <p:nvPr/>
          </p:nvSpPr>
          <p:spPr>
            <a:xfrm>
              <a:off x="653143" y="4097438"/>
              <a:ext cx="2798910" cy="11788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6" name="向右箭號 25">
            <a:extLst>
              <a:ext uri="{FF2B5EF4-FFF2-40B4-BE49-F238E27FC236}">
                <a16:creationId xmlns:a16="http://schemas.microsoft.com/office/drawing/2014/main" id="{B4D3624E-67C6-F226-19A9-5E5081C8D753}"/>
              </a:ext>
            </a:extLst>
          </p:cNvPr>
          <p:cNvSpPr/>
          <p:nvPr/>
        </p:nvSpPr>
        <p:spPr>
          <a:xfrm rot="19833262">
            <a:off x="3850820" y="3030788"/>
            <a:ext cx="257319" cy="266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圓角矩形 2">
            <a:extLst>
              <a:ext uri="{FF2B5EF4-FFF2-40B4-BE49-F238E27FC236}">
                <a16:creationId xmlns:a16="http://schemas.microsoft.com/office/drawing/2014/main" id="{E04B12FD-B3E4-C022-DC8B-E6A8776A9925}"/>
              </a:ext>
            </a:extLst>
          </p:cNvPr>
          <p:cNvSpPr/>
          <p:nvPr/>
        </p:nvSpPr>
        <p:spPr>
          <a:xfrm>
            <a:off x="4267465" y="2695753"/>
            <a:ext cx="843382" cy="30278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apple</a:t>
            </a:r>
            <a:endParaRPr kumimoji="1" lang="zh-TW" altLang="en-US" dirty="0">
              <a:solidFill>
                <a:schemeClr val="tx1"/>
              </a:solidFill>
            </a:endParaRPr>
          </a:p>
        </p:txBody>
      </p:sp>
      <p:sp>
        <p:nvSpPr>
          <p:cNvPr id="5" name="圓角矩形 4">
            <a:extLst>
              <a:ext uri="{FF2B5EF4-FFF2-40B4-BE49-F238E27FC236}">
                <a16:creationId xmlns:a16="http://schemas.microsoft.com/office/drawing/2014/main" id="{E61DFEED-A5B8-BAF6-BCF5-95D83687A43E}"/>
              </a:ext>
            </a:extLst>
          </p:cNvPr>
          <p:cNvSpPr/>
          <p:nvPr/>
        </p:nvSpPr>
        <p:spPr>
          <a:xfrm>
            <a:off x="5183333"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eat</a:t>
            </a:r>
            <a:endParaRPr kumimoji="1" lang="zh-TW" altLang="en-US" dirty="0">
              <a:solidFill>
                <a:schemeClr val="tx1"/>
              </a:solidFill>
            </a:endParaRPr>
          </a:p>
        </p:txBody>
      </p:sp>
      <p:sp>
        <p:nvSpPr>
          <p:cNvPr id="12" name="圓角矩形 11">
            <a:extLst>
              <a:ext uri="{FF2B5EF4-FFF2-40B4-BE49-F238E27FC236}">
                <a16:creationId xmlns:a16="http://schemas.microsoft.com/office/drawing/2014/main" id="{AB08E2D8-3628-BBD7-6E73-3297EE5695D6}"/>
              </a:ext>
            </a:extLst>
          </p:cNvPr>
          <p:cNvSpPr/>
          <p:nvPr/>
        </p:nvSpPr>
        <p:spPr>
          <a:xfrm>
            <a:off x="6099201"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I</a:t>
            </a:r>
            <a:endParaRPr kumimoji="1" lang="zh-TW" altLang="en-US" dirty="0">
              <a:solidFill>
                <a:schemeClr val="tx1"/>
              </a:solidFill>
            </a:endParaRPr>
          </a:p>
        </p:txBody>
      </p:sp>
      <p:sp>
        <p:nvSpPr>
          <p:cNvPr id="13" name="圓角矩形 12">
            <a:extLst>
              <a:ext uri="{FF2B5EF4-FFF2-40B4-BE49-F238E27FC236}">
                <a16:creationId xmlns:a16="http://schemas.microsoft.com/office/drawing/2014/main" id="{85FF19A3-8063-F2CF-6102-AF08A99FA659}"/>
              </a:ext>
            </a:extLst>
          </p:cNvPr>
          <p:cNvSpPr/>
          <p:nvPr/>
        </p:nvSpPr>
        <p:spPr>
          <a:xfrm>
            <a:off x="7015069"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like</a:t>
            </a:r>
            <a:endParaRPr kumimoji="1" lang="zh-TW" altLang="en-US" dirty="0">
              <a:solidFill>
                <a:schemeClr val="tx1"/>
              </a:solidFill>
            </a:endParaRPr>
          </a:p>
        </p:txBody>
      </p:sp>
      <p:sp>
        <p:nvSpPr>
          <p:cNvPr id="14" name="圓角矩形 13">
            <a:extLst>
              <a:ext uri="{FF2B5EF4-FFF2-40B4-BE49-F238E27FC236}">
                <a16:creationId xmlns:a16="http://schemas.microsoft.com/office/drawing/2014/main" id="{57CE6C4C-E1A6-CB69-C860-4916218CEDD2}"/>
              </a:ext>
            </a:extLst>
          </p:cNvPr>
          <p:cNvSpPr/>
          <p:nvPr/>
        </p:nvSpPr>
        <p:spPr>
          <a:xfrm>
            <a:off x="9762673" y="2695753"/>
            <a:ext cx="843382" cy="29209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watch</a:t>
            </a:r>
            <a:endParaRPr kumimoji="1" lang="zh-TW" altLang="en-US" dirty="0">
              <a:solidFill>
                <a:schemeClr val="tx1"/>
              </a:solidFill>
            </a:endParaRPr>
          </a:p>
        </p:txBody>
      </p:sp>
      <p:sp>
        <p:nvSpPr>
          <p:cNvPr id="15" name="圓角矩形 14">
            <a:extLst>
              <a:ext uri="{FF2B5EF4-FFF2-40B4-BE49-F238E27FC236}">
                <a16:creationId xmlns:a16="http://schemas.microsoft.com/office/drawing/2014/main" id="{253D99E8-C3E0-6B67-8DBF-2C14ABC8FDBE}"/>
              </a:ext>
            </a:extLst>
          </p:cNvPr>
          <p:cNvSpPr/>
          <p:nvPr/>
        </p:nvSpPr>
        <p:spPr>
          <a:xfrm>
            <a:off x="7930937" y="2695753"/>
            <a:ext cx="843382" cy="2920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to</a:t>
            </a:r>
            <a:endParaRPr kumimoji="1" lang="zh-TW" altLang="en-US" dirty="0">
              <a:solidFill>
                <a:schemeClr val="tx1"/>
              </a:solidFill>
            </a:endParaRPr>
          </a:p>
        </p:txBody>
      </p:sp>
      <p:sp>
        <p:nvSpPr>
          <p:cNvPr id="16" name="圓角矩形 15">
            <a:extLst>
              <a:ext uri="{FF2B5EF4-FFF2-40B4-BE49-F238E27FC236}">
                <a16:creationId xmlns:a16="http://schemas.microsoft.com/office/drawing/2014/main" id="{AB009D8E-ED78-F0F1-C075-AAD83D937301}"/>
              </a:ext>
            </a:extLst>
          </p:cNvPr>
          <p:cNvSpPr/>
          <p:nvPr/>
        </p:nvSpPr>
        <p:spPr>
          <a:xfrm>
            <a:off x="8846805" y="2695753"/>
            <a:ext cx="843382" cy="2920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TV</a:t>
            </a:r>
            <a:endParaRPr kumimoji="1" lang="zh-TW" altLang="en-US" dirty="0">
              <a:solidFill>
                <a:schemeClr val="tx1"/>
              </a:solidFill>
            </a:endParaRPr>
          </a:p>
        </p:txBody>
      </p:sp>
      <p:sp>
        <p:nvSpPr>
          <p:cNvPr id="17" name="圓角矩形 16">
            <a:extLst>
              <a:ext uri="{FF2B5EF4-FFF2-40B4-BE49-F238E27FC236}">
                <a16:creationId xmlns:a16="http://schemas.microsoft.com/office/drawing/2014/main" id="{DCEC4AA4-47D6-DB13-2086-1FE88B9EDC41}"/>
              </a:ext>
            </a:extLst>
          </p:cNvPr>
          <p:cNvSpPr/>
          <p:nvPr/>
        </p:nvSpPr>
        <p:spPr>
          <a:xfrm>
            <a:off x="10678544" y="2695753"/>
            <a:ext cx="843382" cy="29209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you</a:t>
            </a:r>
            <a:endParaRPr kumimoji="1" lang="zh-TW" altLang="en-US" dirty="0">
              <a:solidFill>
                <a:schemeClr val="tx1"/>
              </a:solidFill>
            </a:endParaRPr>
          </a:p>
        </p:txBody>
      </p:sp>
      <p:sp>
        <p:nvSpPr>
          <p:cNvPr id="19" name="向右箭號 18">
            <a:extLst>
              <a:ext uri="{FF2B5EF4-FFF2-40B4-BE49-F238E27FC236}">
                <a16:creationId xmlns:a16="http://schemas.microsoft.com/office/drawing/2014/main" id="{84653EAD-EA51-8EB0-19D0-5BBFCFBC809C}"/>
              </a:ext>
            </a:extLst>
          </p:cNvPr>
          <p:cNvSpPr/>
          <p:nvPr/>
        </p:nvSpPr>
        <p:spPr>
          <a:xfrm rot="5400000">
            <a:off x="7435130" y="3238101"/>
            <a:ext cx="257319" cy="266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文字方塊 21">
            <a:extLst>
              <a:ext uri="{FF2B5EF4-FFF2-40B4-BE49-F238E27FC236}">
                <a16:creationId xmlns:a16="http://schemas.microsoft.com/office/drawing/2014/main" id="{84B69181-7350-18C7-D5DC-27C858BEF802}"/>
              </a:ext>
            </a:extLst>
          </p:cNvPr>
          <p:cNvSpPr txBox="1"/>
          <p:nvPr/>
        </p:nvSpPr>
        <p:spPr>
          <a:xfrm>
            <a:off x="207408" y="3222820"/>
            <a:ext cx="755675" cy="461665"/>
          </a:xfrm>
          <a:prstGeom prst="rect">
            <a:avLst/>
          </a:prstGeom>
          <a:noFill/>
        </p:spPr>
        <p:txBody>
          <a:bodyPr wrap="square" rtlCol="0">
            <a:spAutoFit/>
          </a:bodyPr>
          <a:lstStyle/>
          <a:p>
            <a:pPr algn="ctr"/>
            <a:r>
              <a:rPr kumimoji="1" lang="en-US" altLang="zh-TW" sz="2400" dirty="0"/>
              <a:t>D1</a:t>
            </a:r>
            <a:endParaRPr kumimoji="1" lang="zh-TW" altLang="en-US" sz="2400" dirty="0"/>
          </a:p>
        </p:txBody>
      </p:sp>
      <p:sp>
        <p:nvSpPr>
          <p:cNvPr id="23" name="文字方塊 22">
            <a:extLst>
              <a:ext uri="{FF2B5EF4-FFF2-40B4-BE49-F238E27FC236}">
                <a16:creationId xmlns:a16="http://schemas.microsoft.com/office/drawing/2014/main" id="{8834842A-6D35-0D9D-7FE9-F640F6BA5E92}"/>
              </a:ext>
            </a:extLst>
          </p:cNvPr>
          <p:cNvSpPr txBox="1"/>
          <p:nvPr/>
        </p:nvSpPr>
        <p:spPr>
          <a:xfrm>
            <a:off x="223694" y="3743190"/>
            <a:ext cx="755675" cy="461665"/>
          </a:xfrm>
          <a:prstGeom prst="rect">
            <a:avLst/>
          </a:prstGeom>
          <a:noFill/>
        </p:spPr>
        <p:txBody>
          <a:bodyPr wrap="square" rtlCol="0">
            <a:spAutoFit/>
          </a:bodyPr>
          <a:lstStyle/>
          <a:p>
            <a:pPr algn="ctr"/>
            <a:r>
              <a:rPr kumimoji="1" lang="en-US" altLang="zh-TW" sz="2400" dirty="0"/>
              <a:t>D2</a:t>
            </a:r>
            <a:endParaRPr kumimoji="1" lang="zh-TW" altLang="en-US" sz="2400" dirty="0"/>
          </a:p>
        </p:txBody>
      </p:sp>
      <p:sp>
        <p:nvSpPr>
          <p:cNvPr id="24" name="文字方塊 23">
            <a:extLst>
              <a:ext uri="{FF2B5EF4-FFF2-40B4-BE49-F238E27FC236}">
                <a16:creationId xmlns:a16="http://schemas.microsoft.com/office/drawing/2014/main" id="{D7EC8323-B978-A3CA-82B8-383A3A0A657E}"/>
              </a:ext>
            </a:extLst>
          </p:cNvPr>
          <p:cNvSpPr txBox="1"/>
          <p:nvPr/>
        </p:nvSpPr>
        <p:spPr>
          <a:xfrm>
            <a:off x="4157098" y="4204855"/>
            <a:ext cx="755675" cy="461665"/>
          </a:xfrm>
          <a:prstGeom prst="rect">
            <a:avLst/>
          </a:prstGeom>
          <a:noFill/>
        </p:spPr>
        <p:txBody>
          <a:bodyPr wrap="square" rtlCol="0">
            <a:spAutoFit/>
          </a:bodyPr>
          <a:lstStyle/>
          <a:p>
            <a:pPr algn="ctr"/>
            <a:r>
              <a:rPr kumimoji="1" lang="en-US" altLang="zh-TW" sz="2400" dirty="0"/>
              <a:t>D1</a:t>
            </a:r>
            <a:endParaRPr kumimoji="1" lang="zh-TW" altLang="en-US" sz="2400" dirty="0"/>
          </a:p>
        </p:txBody>
      </p:sp>
      <p:sp>
        <p:nvSpPr>
          <p:cNvPr id="25" name="文字方塊 24">
            <a:extLst>
              <a:ext uri="{FF2B5EF4-FFF2-40B4-BE49-F238E27FC236}">
                <a16:creationId xmlns:a16="http://schemas.microsoft.com/office/drawing/2014/main" id="{A84FA604-B6AD-41CD-0D8D-97FCE09327B8}"/>
              </a:ext>
            </a:extLst>
          </p:cNvPr>
          <p:cNvSpPr txBox="1"/>
          <p:nvPr/>
        </p:nvSpPr>
        <p:spPr>
          <a:xfrm>
            <a:off x="5695601" y="4204855"/>
            <a:ext cx="3736375" cy="461665"/>
          </a:xfrm>
          <a:prstGeom prst="rect">
            <a:avLst/>
          </a:prstGeom>
          <a:noFill/>
        </p:spPr>
        <p:txBody>
          <a:bodyPr wrap="square" rtlCol="0">
            <a:spAutoFit/>
          </a:bodyPr>
          <a:lstStyle/>
          <a:p>
            <a:pPr algn="ctr"/>
            <a:r>
              <a:rPr kumimoji="1" lang="en-US" altLang="zh-TW" sz="2400" dirty="0"/>
              <a:t>[1, 1, 1, </a:t>
            </a:r>
            <a:r>
              <a:rPr kumimoji="1" lang="en-US" altLang="zh-TW" sz="2400" dirty="0">
                <a:solidFill>
                  <a:srgbClr val="FF0000"/>
                </a:solidFill>
              </a:rPr>
              <a:t>2</a:t>
            </a:r>
            <a:r>
              <a:rPr kumimoji="1" lang="en-US" altLang="zh-TW" sz="2400" dirty="0"/>
              <a:t>, 1, 0, 0, 0]</a:t>
            </a:r>
            <a:endParaRPr kumimoji="1" lang="zh-TW" altLang="en-US" sz="2400" dirty="0"/>
          </a:p>
        </p:txBody>
      </p:sp>
      <p:sp>
        <p:nvSpPr>
          <p:cNvPr id="27" name="文字方塊 26">
            <a:extLst>
              <a:ext uri="{FF2B5EF4-FFF2-40B4-BE49-F238E27FC236}">
                <a16:creationId xmlns:a16="http://schemas.microsoft.com/office/drawing/2014/main" id="{B1FEB9DA-82FE-D912-F5F1-C117E3A9FAD6}"/>
              </a:ext>
            </a:extLst>
          </p:cNvPr>
          <p:cNvSpPr txBox="1"/>
          <p:nvPr/>
        </p:nvSpPr>
        <p:spPr>
          <a:xfrm>
            <a:off x="5695600" y="4842728"/>
            <a:ext cx="3736375" cy="461665"/>
          </a:xfrm>
          <a:prstGeom prst="rect">
            <a:avLst/>
          </a:prstGeom>
          <a:noFill/>
        </p:spPr>
        <p:txBody>
          <a:bodyPr wrap="square" rtlCol="0">
            <a:spAutoFit/>
          </a:bodyPr>
          <a:lstStyle/>
          <a:p>
            <a:pPr algn="ctr"/>
            <a:r>
              <a:rPr kumimoji="1" lang="en-US" altLang="zh-TW" sz="2400" dirty="0"/>
              <a:t>[0, 0, </a:t>
            </a:r>
            <a:r>
              <a:rPr kumimoji="1" lang="en-US" altLang="zh-TW" sz="2400" dirty="0">
                <a:solidFill>
                  <a:srgbClr val="FF0000"/>
                </a:solidFill>
              </a:rPr>
              <a:t>1</a:t>
            </a:r>
            <a:r>
              <a:rPr kumimoji="1" lang="en-US" altLang="zh-TW" sz="2400" dirty="0"/>
              <a:t>, 1, 1, 1, 1, 1]</a:t>
            </a:r>
            <a:endParaRPr kumimoji="1" lang="zh-TW" altLang="en-US" sz="2400" dirty="0"/>
          </a:p>
        </p:txBody>
      </p:sp>
      <p:sp>
        <p:nvSpPr>
          <p:cNvPr id="28" name="文字方塊 27">
            <a:extLst>
              <a:ext uri="{FF2B5EF4-FFF2-40B4-BE49-F238E27FC236}">
                <a16:creationId xmlns:a16="http://schemas.microsoft.com/office/drawing/2014/main" id="{7CA77256-622E-1395-FBCD-5C362C6A4B61}"/>
              </a:ext>
            </a:extLst>
          </p:cNvPr>
          <p:cNvSpPr txBox="1"/>
          <p:nvPr/>
        </p:nvSpPr>
        <p:spPr>
          <a:xfrm>
            <a:off x="4157098" y="4842222"/>
            <a:ext cx="755675" cy="461665"/>
          </a:xfrm>
          <a:prstGeom prst="rect">
            <a:avLst/>
          </a:prstGeom>
          <a:noFill/>
        </p:spPr>
        <p:txBody>
          <a:bodyPr wrap="square" rtlCol="0">
            <a:spAutoFit/>
          </a:bodyPr>
          <a:lstStyle/>
          <a:p>
            <a:pPr algn="ctr"/>
            <a:r>
              <a:rPr kumimoji="1" lang="en-US" altLang="zh-TW" sz="2400" dirty="0"/>
              <a:t>D2</a:t>
            </a:r>
            <a:endParaRPr kumimoji="1" lang="zh-TW" altLang="en-US" sz="2400" dirty="0"/>
          </a:p>
        </p:txBody>
      </p:sp>
      <p:sp>
        <p:nvSpPr>
          <p:cNvPr id="21" name="文字方塊 20">
            <a:extLst>
              <a:ext uri="{FF2B5EF4-FFF2-40B4-BE49-F238E27FC236}">
                <a16:creationId xmlns:a16="http://schemas.microsoft.com/office/drawing/2014/main" id="{37E08FCD-2311-0815-BFCA-C26F8F29D2B1}"/>
              </a:ext>
            </a:extLst>
          </p:cNvPr>
          <p:cNvSpPr txBox="1"/>
          <p:nvPr/>
        </p:nvSpPr>
        <p:spPr>
          <a:xfrm>
            <a:off x="5310361" y="2036451"/>
            <a:ext cx="4892819" cy="461665"/>
          </a:xfrm>
          <a:prstGeom prst="rect">
            <a:avLst/>
          </a:prstGeom>
          <a:noFill/>
        </p:spPr>
        <p:txBody>
          <a:bodyPr wrap="square" rtlCol="0">
            <a:spAutoFit/>
          </a:bodyPr>
          <a:lstStyle/>
          <a:p>
            <a:r>
              <a:rPr kumimoji="1" lang="en-US" altLang="zh-TW" sz="2400" dirty="0"/>
              <a:t>Step 1: Find unique words (vocab)</a:t>
            </a:r>
            <a:endParaRPr kumimoji="1" lang="zh-TW" altLang="en-US" sz="2400" dirty="0"/>
          </a:p>
        </p:txBody>
      </p:sp>
      <p:sp>
        <p:nvSpPr>
          <p:cNvPr id="30" name="文字方塊 29">
            <a:extLst>
              <a:ext uri="{FF2B5EF4-FFF2-40B4-BE49-F238E27FC236}">
                <a16:creationId xmlns:a16="http://schemas.microsoft.com/office/drawing/2014/main" id="{5A83F795-000B-B8BE-BE38-A00FA2F5D893}"/>
              </a:ext>
            </a:extLst>
          </p:cNvPr>
          <p:cNvSpPr txBox="1"/>
          <p:nvPr/>
        </p:nvSpPr>
        <p:spPr>
          <a:xfrm>
            <a:off x="5310361" y="3566982"/>
            <a:ext cx="4537344" cy="461665"/>
          </a:xfrm>
          <a:prstGeom prst="rect">
            <a:avLst/>
          </a:prstGeom>
          <a:noFill/>
        </p:spPr>
        <p:txBody>
          <a:bodyPr wrap="square" rtlCol="0">
            <a:spAutoFit/>
          </a:bodyPr>
          <a:lstStyle/>
          <a:p>
            <a:r>
              <a:rPr kumimoji="1" lang="en-US" altLang="zh-TW" sz="2400" dirty="0"/>
              <a:t>Step 2: Form document vectors</a:t>
            </a:r>
            <a:endParaRPr kumimoji="1" lang="zh-TW" altLang="en-US" sz="2400" dirty="0"/>
          </a:p>
        </p:txBody>
      </p:sp>
      <p:sp>
        <p:nvSpPr>
          <p:cNvPr id="31" name="文字方塊 30">
            <a:extLst>
              <a:ext uri="{FF2B5EF4-FFF2-40B4-BE49-F238E27FC236}">
                <a16:creationId xmlns:a16="http://schemas.microsoft.com/office/drawing/2014/main" id="{E53E570C-4F5C-A229-869E-10D02849DA2B}"/>
              </a:ext>
            </a:extLst>
          </p:cNvPr>
          <p:cNvSpPr txBox="1"/>
          <p:nvPr/>
        </p:nvSpPr>
        <p:spPr>
          <a:xfrm>
            <a:off x="3979478" y="5578582"/>
            <a:ext cx="7656051" cy="923330"/>
          </a:xfrm>
          <a:prstGeom prst="rect">
            <a:avLst/>
          </a:prstGeom>
          <a:noFill/>
        </p:spPr>
        <p:txBody>
          <a:bodyPr wrap="square" rtlCol="0">
            <a:spAutoFit/>
          </a:bodyPr>
          <a:lstStyle/>
          <a:p>
            <a:r>
              <a:rPr kumimoji="1" lang="en-US" altLang="zh-TW" dirty="0"/>
              <a:t>Notes:</a:t>
            </a:r>
          </a:p>
          <a:p>
            <a:pPr marL="285750" indent="-285750">
              <a:buFont typeface="Arial" panose="020B0604020202020204" pitchFamily="34" charset="0"/>
              <a:buChar char="•"/>
            </a:pPr>
            <a:r>
              <a:rPr kumimoji="1" lang="en-US" altLang="zh-TW" dirty="0"/>
              <a:t>The vector size is equal to the vocab size.</a:t>
            </a:r>
          </a:p>
          <a:p>
            <a:pPr marL="285750" indent="-285750">
              <a:buFont typeface="Arial" panose="020B0604020202020204" pitchFamily="34" charset="0"/>
              <a:buChar char="•"/>
            </a:pPr>
            <a:r>
              <a:rPr kumimoji="1" lang="en-US" altLang="zh-TW" dirty="0"/>
              <a:t>Each position of a vector is corresponding to the position in the vocab.</a:t>
            </a:r>
            <a:endParaRPr kumimoji="1" lang="zh-TW" altLang="en-US" dirty="0"/>
          </a:p>
        </p:txBody>
      </p:sp>
    </p:spTree>
    <p:extLst>
      <p:ext uri="{BB962C8B-B14F-4D97-AF65-F5344CB8AC3E}">
        <p14:creationId xmlns:p14="http://schemas.microsoft.com/office/powerpoint/2010/main" val="2681660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B44E-757D-D8FC-C81B-2FF80DAC024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2986563-6974-7813-7E7A-5DA8DF378F8C}"/>
              </a:ext>
            </a:extLst>
          </p:cNvPr>
          <p:cNvSpPr>
            <a:spLocks noGrp="1"/>
          </p:cNvSpPr>
          <p:nvPr>
            <p:ph type="title"/>
          </p:nvPr>
        </p:nvSpPr>
        <p:spPr/>
        <p:txBody>
          <a:bodyPr anchor="ctr">
            <a:normAutofit/>
          </a:bodyPr>
          <a:lstStyle/>
          <a:p>
            <a:r>
              <a:rPr lang="en-US" altLang="en-US" dirty="0">
                <a:latin typeface="Calibri" panose="020F0502020204030204" pitchFamily="34" charset="0"/>
                <a:ea typeface="新細明體"/>
                <a:cs typeface="+mj-lt"/>
              </a:rPr>
              <a:t>TF-IDF</a:t>
            </a:r>
            <a:endParaRPr lang="zh-TW" dirty="0"/>
          </a:p>
        </p:txBody>
      </p:sp>
      <p:sp>
        <p:nvSpPr>
          <p:cNvPr id="4" name="投影片編號版面配置區 3">
            <a:extLst>
              <a:ext uri="{FF2B5EF4-FFF2-40B4-BE49-F238E27FC236}">
                <a16:creationId xmlns:a16="http://schemas.microsoft.com/office/drawing/2014/main" id="{32424A5D-C1CB-23C6-04B0-ABA0520272C7}"/>
              </a:ext>
            </a:extLst>
          </p:cNvPr>
          <p:cNvSpPr>
            <a:spLocks noGrp="1"/>
          </p:cNvSpPr>
          <p:nvPr>
            <p:ph type="sldNum" sz="quarter" idx="12"/>
          </p:nvPr>
        </p:nvSpPr>
        <p:spPr/>
        <p:txBody>
          <a:bodyPr/>
          <a:lstStyle/>
          <a:p>
            <a:fld id="{6113E31D-E2AB-40D1-8B51-AFA5AFEF393A}" type="slidenum">
              <a:rPr lang="en-US" dirty="0"/>
              <a:t>28</a:t>
            </a:fld>
            <a:endParaRPr lang="zh-TW" altLang="en-US"/>
          </a:p>
        </p:txBody>
      </p:sp>
      <p:sp>
        <p:nvSpPr>
          <p:cNvPr id="8" name="文字方塊 7">
            <a:extLst>
              <a:ext uri="{FF2B5EF4-FFF2-40B4-BE49-F238E27FC236}">
                <a16:creationId xmlns:a16="http://schemas.microsoft.com/office/drawing/2014/main" id="{ADD7B09E-251F-E78D-5347-A7605CF5B98F}"/>
              </a:ext>
            </a:extLst>
          </p:cNvPr>
          <p:cNvSpPr txBox="1"/>
          <p:nvPr/>
        </p:nvSpPr>
        <p:spPr>
          <a:xfrm>
            <a:off x="709205" y="1860899"/>
            <a:ext cx="6103075" cy="707886"/>
          </a:xfrm>
          <a:prstGeom prst="rect">
            <a:avLst/>
          </a:prstGeom>
          <a:noFill/>
        </p:spPr>
        <p:txBody>
          <a:bodyPr wrap="square">
            <a:spAutoFit/>
          </a:bodyPr>
          <a:lstStyle/>
          <a:p>
            <a:pPr marL="342900" indent="-342900">
              <a:buFont typeface="Arial" panose="020B0604020202020204" pitchFamily="34" charset="0"/>
              <a:buChar char="•"/>
            </a:pPr>
            <a:r>
              <a:rPr lang="en-US" altLang="zh-TW" sz="2000" dirty="0">
                <a:ea typeface="新細明體"/>
                <a:cs typeface="Times New Roman" panose="02020603050405020304"/>
              </a:rPr>
              <a:t>TF (Term Frequency; </a:t>
            </a:r>
            <a:r>
              <a:rPr lang="zh-TW" altLang="en-US" sz="2000" dirty="0">
                <a:latin typeface="Microsoft JhengHei" panose="020B0604030504040204" pitchFamily="34" charset="-120"/>
                <a:ea typeface="Microsoft JhengHei" panose="020B0604030504040204" pitchFamily="34" charset="-120"/>
                <a:cs typeface="Times New Roman" panose="02020603050405020304"/>
              </a:rPr>
              <a:t>詞頻</a:t>
            </a:r>
            <a:r>
              <a:rPr lang="en-US" altLang="zh-TW" sz="2000" dirty="0">
                <a:ea typeface="新細明體"/>
                <a:cs typeface="Times New Roman" panose="02020603050405020304"/>
              </a:rPr>
              <a:t>)</a:t>
            </a:r>
            <a:r>
              <a:rPr lang="en-US" altLang="zh-TW" sz="2000" dirty="0">
                <a:solidFill>
                  <a:srgbClr val="404040"/>
                </a:solidFill>
                <a:ea typeface="新細明體"/>
                <a:cs typeface="Times New Roman" panose="02020603050405020304"/>
              </a:rPr>
              <a:t> </a:t>
            </a:r>
          </a:p>
          <a:p>
            <a:pPr marL="342900" indent="-342900">
              <a:buFont typeface="Arial" panose="020B0604020202020204" pitchFamily="34" charset="0"/>
              <a:buChar char="•"/>
            </a:pPr>
            <a:r>
              <a:rPr lang="en-US" altLang="zh-TW" sz="2000" dirty="0">
                <a:ea typeface="新細明體"/>
                <a:cs typeface="Times New Roman" panose="02020603050405020304"/>
              </a:rPr>
              <a:t>IDF (</a:t>
            </a:r>
            <a:r>
              <a:rPr lang="en-US" altLang="zh-TW" sz="2000" dirty="0">
                <a:solidFill>
                  <a:srgbClr val="404040"/>
                </a:solidFill>
                <a:ea typeface="新細明體"/>
                <a:cs typeface="Times New Roman" panose="02020603050405020304"/>
              </a:rPr>
              <a:t>Inverse Document Frequency;</a:t>
            </a:r>
            <a:r>
              <a:rPr lang="zh-TW" altLang="en-US" sz="2000" dirty="0">
                <a:solidFill>
                  <a:srgbClr val="404040"/>
                </a:solidFill>
                <a:ea typeface="新細明體"/>
                <a:cs typeface="Times New Roman" panose="02020603050405020304"/>
              </a:rPr>
              <a:t> </a:t>
            </a:r>
            <a:r>
              <a:rPr lang="zh-TW" altLang="en-US" sz="2000" dirty="0">
                <a:latin typeface="Microsoft JhengHei" panose="020B0604030504040204" pitchFamily="34" charset="-120"/>
                <a:ea typeface="Microsoft JhengHei" panose="020B0604030504040204" pitchFamily="34" charset="-120"/>
                <a:cs typeface="Times New Roman" panose="02020603050405020304"/>
              </a:rPr>
              <a:t>逆文本頻率</a:t>
            </a:r>
            <a:r>
              <a:rPr lang="en-US" altLang="zh-TW" sz="2000" dirty="0">
                <a:ea typeface="新細明體"/>
                <a:cs typeface="Times New Roman" panose="02020603050405020304"/>
              </a:rPr>
              <a:t>) </a:t>
            </a:r>
          </a:p>
        </p:txBody>
      </p:sp>
      <p:sp>
        <p:nvSpPr>
          <p:cNvPr id="10" name="文字方塊 9">
            <a:extLst>
              <a:ext uri="{FF2B5EF4-FFF2-40B4-BE49-F238E27FC236}">
                <a16:creationId xmlns:a16="http://schemas.microsoft.com/office/drawing/2014/main" id="{CBB5ED72-91F8-C080-FDD3-48F9C70B3876}"/>
              </a:ext>
            </a:extLst>
          </p:cNvPr>
          <p:cNvSpPr txBox="1"/>
          <p:nvPr/>
        </p:nvSpPr>
        <p:spPr>
          <a:xfrm>
            <a:off x="3798570" y="3364914"/>
            <a:ext cx="2141220" cy="646331"/>
          </a:xfrm>
          <a:prstGeom prst="rect">
            <a:avLst/>
          </a:prstGeom>
          <a:noFill/>
        </p:spPr>
        <p:txBody>
          <a:bodyPr wrap="square">
            <a:spAutoFit/>
          </a:bodyPr>
          <a:lstStyle/>
          <a:p>
            <a:pPr algn="ctr"/>
            <a:r>
              <a:rPr kumimoji="1" lang="en-US" altLang="zh-TW" sz="3600" b="1" dirty="0"/>
              <a:t>TF x IDF</a:t>
            </a:r>
            <a:endParaRPr lang="zh-TW" altLang="en-US" sz="3600" dirty="0"/>
          </a:p>
        </p:txBody>
      </p:sp>
      <p:sp>
        <p:nvSpPr>
          <p:cNvPr id="11" name="文字方塊 10">
            <a:extLst>
              <a:ext uri="{FF2B5EF4-FFF2-40B4-BE49-F238E27FC236}">
                <a16:creationId xmlns:a16="http://schemas.microsoft.com/office/drawing/2014/main" id="{165A7588-CF1F-0F15-26D3-ABE38741D3B8}"/>
              </a:ext>
            </a:extLst>
          </p:cNvPr>
          <p:cNvSpPr txBox="1"/>
          <p:nvPr/>
        </p:nvSpPr>
        <p:spPr>
          <a:xfrm>
            <a:off x="2400300" y="4475615"/>
            <a:ext cx="1607820" cy="646331"/>
          </a:xfrm>
          <a:prstGeom prst="rect">
            <a:avLst/>
          </a:prstGeom>
          <a:noFill/>
        </p:spPr>
        <p:txBody>
          <a:bodyPr wrap="square" rtlCol="0">
            <a:spAutoFit/>
          </a:bodyPr>
          <a:lstStyle/>
          <a:p>
            <a:r>
              <a:rPr kumimoji="1" lang="zh-TW" altLang="en-US" dirty="0">
                <a:solidFill>
                  <a:srgbClr val="FF0000"/>
                </a:solidFill>
              </a:rPr>
              <a:t>某詞出現在該句子的頻率</a:t>
            </a:r>
          </a:p>
        </p:txBody>
      </p:sp>
      <p:cxnSp>
        <p:nvCxnSpPr>
          <p:cNvPr id="15" name="直線箭頭接點 14">
            <a:extLst>
              <a:ext uri="{FF2B5EF4-FFF2-40B4-BE49-F238E27FC236}">
                <a16:creationId xmlns:a16="http://schemas.microsoft.com/office/drawing/2014/main" id="{F3E3F0FF-A6BA-B39C-3E40-A23150165382}"/>
              </a:ext>
            </a:extLst>
          </p:cNvPr>
          <p:cNvCxnSpPr>
            <a:stCxn id="11" idx="0"/>
          </p:cNvCxnSpPr>
          <p:nvPr/>
        </p:nvCxnSpPr>
        <p:spPr>
          <a:xfrm flipV="1">
            <a:off x="3204210" y="4011245"/>
            <a:ext cx="956310" cy="464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986542C1-CAFA-1D84-9A2A-75FA846DBBEE}"/>
              </a:ext>
            </a:extLst>
          </p:cNvPr>
          <p:cNvSpPr txBox="1"/>
          <p:nvPr/>
        </p:nvSpPr>
        <p:spPr>
          <a:xfrm>
            <a:off x="4640580" y="4475614"/>
            <a:ext cx="1607820" cy="923330"/>
          </a:xfrm>
          <a:prstGeom prst="rect">
            <a:avLst/>
          </a:prstGeom>
          <a:noFill/>
        </p:spPr>
        <p:txBody>
          <a:bodyPr wrap="square" rtlCol="0">
            <a:spAutoFit/>
          </a:bodyPr>
          <a:lstStyle/>
          <a:p>
            <a:r>
              <a:rPr kumimoji="1" lang="zh-TW" altLang="en-US" dirty="0">
                <a:solidFill>
                  <a:schemeClr val="accent6"/>
                </a:solidFill>
              </a:rPr>
              <a:t>某詞出現在全部文本的頻率的倒數</a:t>
            </a:r>
          </a:p>
        </p:txBody>
      </p:sp>
      <p:cxnSp>
        <p:nvCxnSpPr>
          <p:cNvPr id="19" name="直線箭頭接點 18">
            <a:extLst>
              <a:ext uri="{FF2B5EF4-FFF2-40B4-BE49-F238E27FC236}">
                <a16:creationId xmlns:a16="http://schemas.microsoft.com/office/drawing/2014/main" id="{F1761E22-9A37-B351-1182-9E33F874F52B}"/>
              </a:ext>
            </a:extLst>
          </p:cNvPr>
          <p:cNvCxnSpPr>
            <a:cxnSpLocks/>
          </p:cNvCxnSpPr>
          <p:nvPr/>
        </p:nvCxnSpPr>
        <p:spPr>
          <a:xfrm flipV="1">
            <a:off x="5374005" y="4008065"/>
            <a:ext cx="0" cy="46754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ED0C2968-06C5-4F50-F254-7CBCF12D7B9A}"/>
              </a:ext>
            </a:extLst>
          </p:cNvPr>
          <p:cNvSpPr txBox="1"/>
          <p:nvPr/>
        </p:nvSpPr>
        <p:spPr>
          <a:xfrm>
            <a:off x="5461636" y="3361734"/>
            <a:ext cx="3383277" cy="646331"/>
          </a:xfrm>
          <a:prstGeom prst="rect">
            <a:avLst/>
          </a:prstGeom>
          <a:noFill/>
        </p:spPr>
        <p:txBody>
          <a:bodyPr wrap="square">
            <a:spAutoFit/>
          </a:bodyPr>
          <a:lstStyle/>
          <a:p>
            <a:pPr algn="ctr"/>
            <a:r>
              <a:rPr lang="zh-TW" altLang="en-US" sz="3600" dirty="0"/>
              <a:t>＝關鍵字分數</a:t>
            </a:r>
          </a:p>
        </p:txBody>
      </p:sp>
    </p:spTree>
    <p:extLst>
      <p:ext uri="{BB962C8B-B14F-4D97-AF65-F5344CB8AC3E}">
        <p14:creationId xmlns:p14="http://schemas.microsoft.com/office/powerpoint/2010/main" val="3257865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9AD85D-7A97-E57B-EA4D-C31A1FAEBFE4}"/>
              </a:ext>
            </a:extLst>
          </p:cNvPr>
          <p:cNvSpPr>
            <a:spLocks noGrp="1"/>
          </p:cNvSpPr>
          <p:nvPr>
            <p:ph type="title"/>
          </p:nvPr>
        </p:nvSpPr>
        <p:spPr/>
        <p:txBody>
          <a:bodyPr/>
          <a:lstStyle/>
          <a:p>
            <a:r>
              <a:rPr kumimoji="1" lang="en-US" altLang="zh-TW" dirty="0"/>
              <a:t>TF-IDF </a:t>
            </a:r>
            <a:r>
              <a:rPr kumimoji="1" lang="zh-TW" altLang="en-US" dirty="0"/>
              <a:t>為什麼這樣設計？</a:t>
            </a:r>
          </a:p>
        </p:txBody>
      </p:sp>
      <p:sp>
        <p:nvSpPr>
          <p:cNvPr id="3" name="內容版面配置區 2">
            <a:extLst>
              <a:ext uri="{FF2B5EF4-FFF2-40B4-BE49-F238E27FC236}">
                <a16:creationId xmlns:a16="http://schemas.microsoft.com/office/drawing/2014/main" id="{F37A7236-D039-99F9-67EF-7D325E890F9F}"/>
              </a:ext>
            </a:extLst>
          </p:cNvPr>
          <p:cNvSpPr>
            <a:spLocks noGrp="1"/>
          </p:cNvSpPr>
          <p:nvPr>
            <p:ph idx="1"/>
          </p:nvPr>
        </p:nvSpPr>
        <p:spPr>
          <a:xfrm>
            <a:off x="653143" y="1783080"/>
            <a:ext cx="10918371" cy="1851660"/>
          </a:xfrm>
        </p:spPr>
        <p:txBody>
          <a:bodyPr/>
          <a:lstStyle/>
          <a:p>
            <a:pPr>
              <a:buNone/>
            </a:pPr>
            <a:r>
              <a:rPr lang="zh-TW" altLang="en-US" dirty="0"/>
              <a:t>想像你撿到了班上三位同學的日記：</a:t>
            </a:r>
            <a:endParaRPr lang="en-US" altLang="zh-TW" dirty="0"/>
          </a:p>
          <a:p>
            <a:pPr>
              <a:buNone/>
            </a:pPr>
            <a:r>
              <a:rPr lang="zh-TW" altLang="en-US" dirty="0"/>
              <a:t>日記 </a:t>
            </a:r>
            <a:r>
              <a:rPr lang="en" altLang="zh-TW" dirty="0"/>
              <a:t>A (</a:t>
            </a:r>
            <a:r>
              <a:rPr lang="zh-TW" altLang="en-US" dirty="0"/>
              <a:t>小明的</a:t>
            </a:r>
            <a:r>
              <a:rPr lang="en-US" altLang="zh-TW" dirty="0"/>
              <a:t>)</a:t>
            </a:r>
            <a:r>
              <a:rPr lang="zh-TW" altLang="en-US" dirty="0"/>
              <a:t>： 「我 今天 去 吃 </a:t>
            </a:r>
            <a:r>
              <a:rPr lang="zh-TW" altLang="en-US" b="1" dirty="0"/>
              <a:t>漢堡</a:t>
            </a:r>
            <a:r>
              <a:rPr lang="zh-TW" altLang="en-US" dirty="0"/>
              <a:t>，</a:t>
            </a:r>
            <a:r>
              <a:rPr lang="zh-TW" altLang="en-US" b="1" dirty="0"/>
              <a:t>漢堡</a:t>
            </a:r>
            <a:r>
              <a:rPr lang="zh-TW" altLang="en-US" dirty="0"/>
              <a:t> 超 好吃。」</a:t>
            </a:r>
          </a:p>
          <a:p>
            <a:pPr>
              <a:buNone/>
            </a:pPr>
            <a:r>
              <a:rPr lang="zh-TW" altLang="en-US" dirty="0"/>
              <a:t>日記 </a:t>
            </a:r>
            <a:r>
              <a:rPr lang="en" altLang="zh-TW" dirty="0"/>
              <a:t>B (</a:t>
            </a:r>
            <a:r>
              <a:rPr lang="zh-TW" altLang="en-US" dirty="0"/>
              <a:t>小華的</a:t>
            </a:r>
            <a:r>
              <a:rPr lang="en-US" altLang="zh-TW" dirty="0"/>
              <a:t>)</a:t>
            </a:r>
            <a:r>
              <a:rPr lang="zh-TW" altLang="en-US" dirty="0"/>
              <a:t>： 「我 今天 去 學校 上課，好 累。」</a:t>
            </a:r>
          </a:p>
          <a:p>
            <a:pPr marL="0" indent="0">
              <a:buNone/>
            </a:pPr>
            <a:r>
              <a:rPr lang="zh-TW" altLang="en-US" dirty="0"/>
              <a:t>日記 </a:t>
            </a:r>
            <a:r>
              <a:rPr lang="en" altLang="zh-TW" dirty="0"/>
              <a:t>C (</a:t>
            </a:r>
            <a:r>
              <a:rPr lang="zh-TW" altLang="en-US" dirty="0"/>
              <a:t>小美的</a:t>
            </a:r>
            <a:r>
              <a:rPr lang="en-US" altLang="zh-TW" dirty="0"/>
              <a:t>)</a:t>
            </a:r>
            <a:r>
              <a:rPr lang="zh-TW" altLang="en-US" dirty="0"/>
              <a:t>： 「我 今天 跟 媽媽 去 買 菜。」</a:t>
            </a:r>
          </a:p>
        </p:txBody>
      </p:sp>
      <p:sp>
        <p:nvSpPr>
          <p:cNvPr id="4" name="投影片編號版面配置區 3">
            <a:extLst>
              <a:ext uri="{FF2B5EF4-FFF2-40B4-BE49-F238E27FC236}">
                <a16:creationId xmlns:a16="http://schemas.microsoft.com/office/drawing/2014/main" id="{35BC13D3-A45E-293F-A1CD-218C6D24BA77}"/>
              </a:ext>
            </a:extLst>
          </p:cNvPr>
          <p:cNvSpPr>
            <a:spLocks noGrp="1"/>
          </p:cNvSpPr>
          <p:nvPr>
            <p:ph type="sldNum" sz="quarter" idx="12"/>
          </p:nvPr>
        </p:nvSpPr>
        <p:spPr/>
        <p:txBody>
          <a:bodyPr/>
          <a:lstStyle/>
          <a:p>
            <a:fld id="{6113E31D-E2AB-40D1-8B51-AFA5AFEF393A}" type="slidenum">
              <a:rPr lang="en-US" smtClean="0"/>
              <a:pPr/>
              <a:t>29</a:t>
            </a:fld>
            <a:endParaRPr lang="en-US" dirty="0"/>
          </a:p>
        </p:txBody>
      </p:sp>
      <p:graphicFrame>
        <p:nvGraphicFramePr>
          <p:cNvPr id="6" name="表格 5">
            <a:extLst>
              <a:ext uri="{FF2B5EF4-FFF2-40B4-BE49-F238E27FC236}">
                <a16:creationId xmlns:a16="http://schemas.microsoft.com/office/drawing/2014/main" id="{7792E03E-9E4D-B124-1B22-7401F288A157}"/>
              </a:ext>
            </a:extLst>
          </p:cNvPr>
          <p:cNvGraphicFramePr>
            <a:graphicFrameLocks noGrp="1"/>
          </p:cNvGraphicFramePr>
          <p:nvPr>
            <p:extLst>
              <p:ext uri="{D42A27DB-BD31-4B8C-83A1-F6EECF244321}">
                <p14:modId xmlns:p14="http://schemas.microsoft.com/office/powerpoint/2010/main" val="3907790198"/>
              </p:ext>
            </p:extLst>
          </p:nvPr>
        </p:nvGraphicFramePr>
        <p:xfrm>
          <a:off x="1651725" y="4550170"/>
          <a:ext cx="8888550" cy="1736332"/>
        </p:xfrm>
        <a:graphic>
          <a:graphicData uri="http://schemas.openxmlformats.org/drawingml/2006/table">
            <a:tbl>
              <a:tblPr firstRow="1" bandRow="1">
                <a:tableStyleId>{5C22544A-7EE6-4342-B048-85BDC9FD1C3A}</a:tableStyleId>
              </a:tblPr>
              <a:tblGrid>
                <a:gridCol w="1084880">
                  <a:extLst>
                    <a:ext uri="{9D8B030D-6E8A-4147-A177-3AD203B41FA5}">
                      <a16:colId xmlns:a16="http://schemas.microsoft.com/office/drawing/2014/main" val="739768950"/>
                    </a:ext>
                  </a:extLst>
                </a:gridCol>
                <a:gridCol w="2176480">
                  <a:extLst>
                    <a:ext uri="{9D8B030D-6E8A-4147-A177-3AD203B41FA5}">
                      <a16:colId xmlns:a16="http://schemas.microsoft.com/office/drawing/2014/main" val="747441107"/>
                    </a:ext>
                  </a:extLst>
                </a:gridCol>
                <a:gridCol w="2071770">
                  <a:extLst>
                    <a:ext uri="{9D8B030D-6E8A-4147-A177-3AD203B41FA5}">
                      <a16:colId xmlns:a16="http://schemas.microsoft.com/office/drawing/2014/main" val="2443716368"/>
                    </a:ext>
                  </a:extLst>
                </a:gridCol>
                <a:gridCol w="1777710">
                  <a:extLst>
                    <a:ext uri="{9D8B030D-6E8A-4147-A177-3AD203B41FA5}">
                      <a16:colId xmlns:a16="http://schemas.microsoft.com/office/drawing/2014/main" val="726600154"/>
                    </a:ext>
                  </a:extLst>
                </a:gridCol>
                <a:gridCol w="1777710">
                  <a:extLst>
                    <a:ext uri="{9D8B030D-6E8A-4147-A177-3AD203B41FA5}">
                      <a16:colId xmlns:a16="http://schemas.microsoft.com/office/drawing/2014/main" val="441836514"/>
                    </a:ext>
                  </a:extLst>
                </a:gridCol>
              </a:tblGrid>
              <a:tr h="434083">
                <a:tc>
                  <a:txBody>
                    <a:bodyPr/>
                    <a:lstStyle/>
                    <a:p>
                      <a:r>
                        <a:rPr lang="zh-TW" altLang="en-US" b="1">
                          <a:solidFill>
                            <a:schemeClr val="tx1"/>
                          </a:solidFill>
                          <a:effectLst/>
                          <a:latin typeface="Google Sans Text"/>
                        </a:rPr>
                        <a:t>單字</a:t>
                      </a:r>
                      <a:endParaRPr lang="zh-TW" altLang="en-US">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 b="1" dirty="0">
                          <a:solidFill>
                            <a:schemeClr val="tx1"/>
                          </a:solidFill>
                          <a:effectLst/>
                          <a:latin typeface="Google Sans Text"/>
                        </a:rPr>
                        <a:t>TF (</a:t>
                      </a:r>
                      <a:r>
                        <a:rPr lang="zh-TW" altLang="en-US" b="1" dirty="0">
                          <a:solidFill>
                            <a:schemeClr val="tx1"/>
                          </a:solidFill>
                          <a:effectLst/>
                          <a:latin typeface="Google Sans Text"/>
                        </a:rPr>
                        <a:t>在這篇很多</a:t>
                      </a:r>
                      <a:r>
                        <a:rPr lang="en-US" altLang="zh-TW" b="1" dirty="0">
                          <a:solidFill>
                            <a:schemeClr val="tx1"/>
                          </a:solidFill>
                          <a:effectLst/>
                          <a:latin typeface="Google Sans Text"/>
                        </a:rPr>
                        <a:t>?)</a:t>
                      </a:r>
                      <a:endParaRPr lang="zh-TW" altLang="en-US" dirty="0">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 b="1">
                          <a:solidFill>
                            <a:schemeClr val="tx1"/>
                          </a:solidFill>
                          <a:effectLst/>
                          <a:latin typeface="Google Sans Text"/>
                        </a:rPr>
                        <a:t>IDF (</a:t>
                      </a:r>
                      <a:r>
                        <a:rPr lang="zh-TW" altLang="en-US" b="1">
                          <a:solidFill>
                            <a:schemeClr val="tx1"/>
                          </a:solidFill>
                          <a:effectLst/>
                          <a:latin typeface="Google Sans Text"/>
                        </a:rPr>
                        <a:t>在別篇很少</a:t>
                      </a:r>
                      <a:r>
                        <a:rPr lang="en-US" altLang="zh-TW" b="1">
                          <a:solidFill>
                            <a:schemeClr val="tx1"/>
                          </a:solidFill>
                          <a:effectLst/>
                          <a:latin typeface="Google Sans Text"/>
                        </a:rPr>
                        <a:t>?)</a:t>
                      </a:r>
                      <a:endParaRPr lang="zh-TW" altLang="en-US">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zh-TW" altLang="en-US" b="1">
                          <a:solidFill>
                            <a:schemeClr val="tx1"/>
                          </a:solidFill>
                          <a:effectLst/>
                          <a:latin typeface="Google Sans Text"/>
                        </a:rPr>
                        <a:t>結果 </a:t>
                      </a:r>
                      <a:r>
                        <a:rPr lang="en-US" altLang="zh-TW" b="1">
                          <a:solidFill>
                            <a:schemeClr val="tx1"/>
                          </a:solidFill>
                          <a:effectLst/>
                          <a:latin typeface="Google Sans Text"/>
                        </a:rPr>
                        <a:t>(</a:t>
                      </a:r>
                      <a:r>
                        <a:rPr lang="en" b="1">
                          <a:solidFill>
                            <a:schemeClr val="tx1"/>
                          </a:solidFill>
                          <a:effectLst/>
                          <a:latin typeface="Google Sans Text"/>
                        </a:rPr>
                        <a:t>TF-IDF)</a:t>
                      </a:r>
                      <a:endParaRPr lang="en">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zh-TW" altLang="en-US" b="1" dirty="0">
                          <a:solidFill>
                            <a:schemeClr val="tx1"/>
                          </a:solidFill>
                          <a:effectLst/>
                          <a:latin typeface="Google Sans Text"/>
                        </a:rPr>
                        <a:t>意義</a:t>
                      </a:r>
                      <a:endParaRPr lang="zh-TW" altLang="en-US" dirty="0">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727035748"/>
                  </a:ext>
                </a:extLst>
              </a:tr>
              <a:tr h="434083">
                <a:tc>
                  <a:txBody>
                    <a:bodyPr/>
                    <a:lstStyle/>
                    <a:p>
                      <a:r>
                        <a:rPr lang="zh-TW" altLang="en-US" b="1">
                          <a:effectLst/>
                          <a:latin typeface="Google Sans Text"/>
                        </a:rPr>
                        <a:t>我</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a:effectLst/>
                          <a:latin typeface="Google Sans Text"/>
                        </a:rPr>
                        <a:t>是 </a:t>
                      </a:r>
                      <a:r>
                        <a:rPr lang="en-US" altLang="zh-TW">
                          <a:effectLst/>
                          <a:latin typeface="Google Sans Text"/>
                        </a:rPr>
                        <a:t>(1</a:t>
                      </a:r>
                      <a:r>
                        <a:rPr lang="zh-TW" altLang="en-US">
                          <a:effectLst/>
                          <a:latin typeface="Google Sans Text"/>
                        </a:rPr>
                        <a:t>次</a:t>
                      </a:r>
                      <a:r>
                        <a:rPr lang="en-US" altLang="zh-TW">
                          <a:effectLst/>
                          <a:latin typeface="Google Sans Tex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dirty="0">
                          <a:effectLst/>
                          <a:latin typeface="Google Sans Text"/>
                        </a:rPr>
                        <a:t>否 </a:t>
                      </a:r>
                      <a:r>
                        <a:rPr lang="en-US" altLang="zh-TW" dirty="0">
                          <a:effectLst/>
                          <a:latin typeface="Google Sans Text"/>
                        </a:rPr>
                        <a:t>(</a:t>
                      </a:r>
                      <a:r>
                        <a:rPr lang="zh-TW" altLang="en-US" dirty="0">
                          <a:effectLst/>
                          <a:latin typeface="Google Sans Text"/>
                        </a:rPr>
                        <a:t>每句都有</a:t>
                      </a:r>
                      <a:r>
                        <a:rPr lang="en-US" altLang="zh-TW" dirty="0">
                          <a:effectLst/>
                          <a:latin typeface="Google Sans Tex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a:effectLst/>
                          <a:latin typeface="Google Sans Text"/>
                        </a:rPr>
                        <a:t>低分</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dirty="0">
                          <a:effectLst/>
                          <a:latin typeface="Google Sans Text"/>
                        </a:rPr>
                        <a:t>雜訊</a:t>
                      </a:r>
                      <a:r>
                        <a:rPr lang="en-US" altLang="zh-TW" dirty="0">
                          <a:effectLst/>
                          <a:latin typeface="Google Sans Text"/>
                        </a:rPr>
                        <a:t>/</a:t>
                      </a:r>
                      <a:r>
                        <a:rPr lang="zh-TW" altLang="en-US" dirty="0">
                          <a:effectLst/>
                          <a:latin typeface="Google Sans Text"/>
                        </a:rPr>
                        <a:t>不重要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7842584"/>
                  </a:ext>
                </a:extLst>
              </a:tr>
              <a:tr h="434083">
                <a:tc>
                  <a:txBody>
                    <a:bodyPr/>
                    <a:lstStyle/>
                    <a:p>
                      <a:r>
                        <a:rPr lang="zh-TW" altLang="en-US" b="1">
                          <a:effectLst/>
                          <a:latin typeface="Google Sans Text"/>
                        </a:rPr>
                        <a:t>今天</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a:effectLst/>
                          <a:latin typeface="Google Sans Text"/>
                        </a:rPr>
                        <a:t>是 </a:t>
                      </a:r>
                      <a:r>
                        <a:rPr lang="en-US" altLang="zh-TW">
                          <a:effectLst/>
                          <a:latin typeface="Google Sans Text"/>
                        </a:rPr>
                        <a:t>(1</a:t>
                      </a:r>
                      <a:r>
                        <a:rPr lang="zh-TW" altLang="en-US">
                          <a:effectLst/>
                          <a:latin typeface="Google Sans Text"/>
                        </a:rPr>
                        <a:t>次</a:t>
                      </a:r>
                      <a:r>
                        <a:rPr lang="en-US" altLang="zh-TW">
                          <a:effectLst/>
                          <a:latin typeface="Google Sans Tex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dirty="0">
                          <a:effectLst/>
                          <a:latin typeface="Google Sans Text"/>
                        </a:rPr>
                        <a:t>否 </a:t>
                      </a:r>
                      <a:r>
                        <a:rPr lang="en-US" altLang="zh-TW" dirty="0">
                          <a:effectLst/>
                          <a:latin typeface="Google Sans Text"/>
                        </a:rPr>
                        <a:t>(</a:t>
                      </a:r>
                      <a:r>
                        <a:rPr lang="zh-TW" altLang="en-US" dirty="0">
                          <a:effectLst/>
                          <a:latin typeface="Google Sans Text"/>
                        </a:rPr>
                        <a:t>每句都有</a:t>
                      </a:r>
                      <a:r>
                        <a:rPr lang="en-US" altLang="zh-TW" dirty="0">
                          <a:effectLst/>
                          <a:latin typeface="Google Sans Tex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a:effectLst/>
                          <a:latin typeface="Google Sans Text"/>
                        </a:rPr>
                        <a:t>低分</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dirty="0">
                          <a:effectLst/>
                          <a:latin typeface="Google Sans Text"/>
                        </a:rPr>
                        <a:t>雜訊</a:t>
                      </a:r>
                      <a:r>
                        <a:rPr lang="en-US" altLang="zh-TW" dirty="0">
                          <a:effectLst/>
                          <a:latin typeface="Google Sans Text"/>
                        </a:rPr>
                        <a:t>/</a:t>
                      </a:r>
                      <a:r>
                        <a:rPr lang="zh-TW" altLang="en-US" dirty="0">
                          <a:effectLst/>
                          <a:latin typeface="Google Sans Text"/>
                        </a:rPr>
                        <a:t>不重要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2811438"/>
                  </a:ext>
                </a:extLst>
              </a:tr>
              <a:tr h="434083">
                <a:tc>
                  <a:txBody>
                    <a:bodyPr/>
                    <a:lstStyle/>
                    <a:p>
                      <a:r>
                        <a:rPr lang="zh-TW" altLang="en-US" b="1">
                          <a:effectLst/>
                          <a:latin typeface="Google Sans Text"/>
                        </a:rPr>
                        <a:t>漢堡</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dirty="0">
                          <a:effectLst/>
                          <a:latin typeface="Google Sans Text"/>
                        </a:rPr>
                        <a:t>是 </a:t>
                      </a:r>
                      <a:r>
                        <a:rPr lang="en-US" altLang="zh-TW" b="1" dirty="0">
                          <a:effectLst/>
                          <a:latin typeface="Google Sans Text"/>
                        </a:rPr>
                        <a:t>(2</a:t>
                      </a:r>
                      <a:r>
                        <a:rPr lang="zh-TW" altLang="en-US" b="1" dirty="0">
                          <a:effectLst/>
                          <a:latin typeface="Google Sans Text"/>
                        </a:rPr>
                        <a:t>次</a:t>
                      </a:r>
                      <a:r>
                        <a:rPr lang="en-US" altLang="zh-TW" b="1" dirty="0">
                          <a:effectLst/>
                          <a:latin typeface="Google Sans Text"/>
                        </a:rPr>
                        <a:t>)</a:t>
                      </a:r>
                      <a:endParaRPr lang="zh-TW" altLang="en-US"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dirty="0">
                          <a:effectLst/>
                          <a:latin typeface="Google Sans Text"/>
                        </a:rPr>
                        <a:t>是 </a:t>
                      </a:r>
                      <a:r>
                        <a:rPr lang="en-US" altLang="zh-TW" b="1" dirty="0">
                          <a:effectLst/>
                          <a:latin typeface="Google Sans Text"/>
                        </a:rPr>
                        <a:t>(</a:t>
                      </a:r>
                      <a:r>
                        <a:rPr lang="zh-TW" altLang="en-US" b="1" dirty="0">
                          <a:effectLst/>
                          <a:latin typeface="Google Sans Text"/>
                        </a:rPr>
                        <a:t>別句都沒提</a:t>
                      </a:r>
                      <a:r>
                        <a:rPr lang="en-US" altLang="zh-TW" b="1" dirty="0">
                          <a:effectLst/>
                          <a:latin typeface="Google Sans Text"/>
                        </a:rPr>
                        <a:t>)</a:t>
                      </a:r>
                      <a:endParaRPr lang="zh-TW" altLang="en-US"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dirty="0">
                          <a:effectLst/>
                          <a:latin typeface="Google Sans Text"/>
                        </a:rPr>
                        <a:t>高分</a:t>
                      </a:r>
                      <a:endParaRPr lang="zh-TW" altLang="en-US"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dirty="0">
                          <a:effectLst/>
                          <a:latin typeface="Google Sans Text"/>
                        </a:rPr>
                        <a:t>關鍵字！</a:t>
                      </a:r>
                      <a:endParaRPr lang="zh-TW" altLang="en-US"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9712623"/>
                  </a:ext>
                </a:extLst>
              </a:tr>
            </a:tbl>
          </a:graphicData>
        </a:graphic>
      </p:graphicFrame>
      <p:sp>
        <p:nvSpPr>
          <p:cNvPr id="7" name="內容版面配置區 2">
            <a:extLst>
              <a:ext uri="{FF2B5EF4-FFF2-40B4-BE49-F238E27FC236}">
                <a16:creationId xmlns:a16="http://schemas.microsoft.com/office/drawing/2014/main" id="{42EB35CB-2CB3-2A09-679F-8D6052506EA2}"/>
              </a:ext>
            </a:extLst>
          </p:cNvPr>
          <p:cNvSpPr txBox="1">
            <a:spLocks/>
          </p:cNvSpPr>
          <p:nvPr/>
        </p:nvSpPr>
        <p:spPr>
          <a:xfrm>
            <a:off x="653143" y="3955949"/>
            <a:ext cx="10918371" cy="4287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None/>
            </a:pPr>
            <a:r>
              <a:rPr lang="zh-TW" altLang="en-US" u="sng" dirty="0"/>
              <a:t>日記 </a:t>
            </a:r>
            <a:r>
              <a:rPr lang="en" altLang="zh-TW" u="sng" dirty="0"/>
              <a:t>A </a:t>
            </a:r>
            <a:r>
              <a:rPr lang="zh-TW" altLang="en-US" dirty="0"/>
              <a:t>裡的內容觀察：</a:t>
            </a:r>
          </a:p>
        </p:txBody>
      </p:sp>
    </p:spTree>
    <p:extLst>
      <p:ext uri="{BB962C8B-B14F-4D97-AF65-F5344CB8AC3E}">
        <p14:creationId xmlns:p14="http://schemas.microsoft.com/office/powerpoint/2010/main" val="141425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729B53-50E5-64FF-C825-124AD64762B3}"/>
              </a:ext>
            </a:extLst>
          </p:cNvPr>
          <p:cNvSpPr>
            <a:spLocks noGrp="1"/>
          </p:cNvSpPr>
          <p:nvPr>
            <p:ph type="title"/>
          </p:nvPr>
        </p:nvSpPr>
        <p:spPr/>
        <p:txBody>
          <a:bodyPr/>
          <a:lstStyle/>
          <a:p>
            <a:r>
              <a:rPr kumimoji="1" lang="en-US" altLang="zh-TW" dirty="0">
                <a:ea typeface="Microsoft JhengHei" panose="020B0604030504040204" pitchFamily="34" charset="-120"/>
              </a:rPr>
              <a:t>Ying-Jia Lin</a:t>
            </a:r>
            <a:endParaRPr kumimoji="1" lang="zh-TW" altLang="en-US" dirty="0">
              <a:ea typeface="Microsoft JhengHei" panose="020B0604030504040204" pitchFamily="34" charset="-120"/>
            </a:endParaRPr>
          </a:p>
        </p:txBody>
      </p:sp>
      <p:sp>
        <p:nvSpPr>
          <p:cNvPr id="4" name="投影片編號版面配置區 3">
            <a:extLst>
              <a:ext uri="{FF2B5EF4-FFF2-40B4-BE49-F238E27FC236}">
                <a16:creationId xmlns:a16="http://schemas.microsoft.com/office/drawing/2014/main" id="{D89A3BFD-11F7-B87C-8992-2C59714FB1B2}"/>
              </a:ext>
            </a:extLst>
          </p:cNvPr>
          <p:cNvSpPr>
            <a:spLocks noGrp="1"/>
          </p:cNvSpPr>
          <p:nvPr>
            <p:ph type="sldNum" sz="quarter" idx="12"/>
          </p:nvPr>
        </p:nvSpPr>
        <p:spPr/>
        <p:txBody>
          <a:bodyPr/>
          <a:lstStyle/>
          <a:p>
            <a:fld id="{6113E31D-E2AB-40D1-8B51-AFA5AFEF393A}" type="slidenum">
              <a:rPr lang="en-US" smtClean="0"/>
              <a:pPr/>
              <a:t>3</a:t>
            </a:fld>
            <a:endParaRPr lang="en-US" dirty="0"/>
          </a:p>
        </p:txBody>
      </p:sp>
      <p:pic>
        <p:nvPicPr>
          <p:cNvPr id="14" name="圖片 13" descr="一張含有 美工圖案, 卡通, 圖畫, 圖解 的圖片&#10;&#10;自動產生的描述">
            <a:extLst>
              <a:ext uri="{FF2B5EF4-FFF2-40B4-BE49-F238E27FC236}">
                <a16:creationId xmlns:a16="http://schemas.microsoft.com/office/drawing/2014/main" id="{9A1D23D5-700A-3698-8542-00FF8876A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035" y="2627720"/>
            <a:ext cx="2081970" cy="2081970"/>
          </a:xfrm>
          <a:prstGeom prst="ellipse">
            <a:avLst/>
          </a:prstGeom>
          <a:ln>
            <a:noFill/>
          </a:ln>
          <a:effectLst>
            <a:softEdge rad="112500"/>
          </a:effectLst>
        </p:spPr>
      </p:pic>
      <p:sp>
        <p:nvSpPr>
          <p:cNvPr id="15" name="文字方塊 14">
            <a:extLst>
              <a:ext uri="{FF2B5EF4-FFF2-40B4-BE49-F238E27FC236}">
                <a16:creationId xmlns:a16="http://schemas.microsoft.com/office/drawing/2014/main" id="{8AFACA57-6C1F-D0B2-D03B-A17B3511A086}"/>
              </a:ext>
            </a:extLst>
          </p:cNvPr>
          <p:cNvSpPr txBox="1"/>
          <p:nvPr/>
        </p:nvSpPr>
        <p:spPr>
          <a:xfrm>
            <a:off x="3604259" y="2384059"/>
            <a:ext cx="7563094" cy="2569293"/>
          </a:xfrm>
          <a:prstGeom prst="rect">
            <a:avLst/>
          </a:prstGeom>
          <a:noFill/>
        </p:spPr>
        <p:txBody>
          <a:bodyPr wrap="square" rtlCol="0">
            <a:spAutoFit/>
          </a:bodyPr>
          <a:lstStyle/>
          <a:p>
            <a:pPr>
              <a:lnSpc>
                <a:spcPct val="150000"/>
              </a:lnSpc>
            </a:pPr>
            <a:r>
              <a:rPr kumimoji="1" lang="zh-TW" altLang="en-US" sz="2200" dirty="0">
                <a:ea typeface="Microsoft JhengHei" panose="020B0604030504040204" pitchFamily="34" charset="-120"/>
              </a:rPr>
              <a:t>長庚大學 人工智慧學系 助理教授 </a:t>
            </a:r>
            <a:r>
              <a:rPr kumimoji="1" lang="en-US" altLang="zh-TW" sz="2200" dirty="0">
                <a:ea typeface="Microsoft JhengHei" panose="020B0604030504040204" pitchFamily="34" charset="-120"/>
              </a:rPr>
              <a:t>(2025/02 - )</a:t>
            </a:r>
          </a:p>
          <a:p>
            <a:pPr>
              <a:lnSpc>
                <a:spcPct val="150000"/>
              </a:lnSpc>
            </a:pPr>
            <a:r>
              <a:rPr kumimoji="1" lang="zh-TW" altLang="en-US" sz="2200" dirty="0">
                <a:ea typeface="Microsoft JhengHei" panose="020B0604030504040204" pitchFamily="34" charset="-120"/>
              </a:rPr>
              <a:t>國立清華大學 資訊工程學系 博士後研究員</a:t>
            </a:r>
            <a:r>
              <a:rPr kumimoji="1" lang="en-US" altLang="zh-TW" sz="2200" dirty="0">
                <a:ea typeface="Microsoft JhengHei" panose="020B0604030504040204" pitchFamily="34" charset="-120"/>
              </a:rPr>
              <a:t> (2024 - 2025)</a:t>
            </a:r>
          </a:p>
          <a:p>
            <a:pPr>
              <a:lnSpc>
                <a:spcPct val="150000"/>
              </a:lnSpc>
            </a:pPr>
            <a:r>
              <a:rPr kumimoji="1" lang="zh-TW" altLang="en-US" sz="2200" dirty="0">
                <a:ea typeface="Microsoft JhengHei" panose="020B0604030504040204" pitchFamily="34" charset="-120"/>
              </a:rPr>
              <a:t>國立成功大學 資訊工程學系 博士</a:t>
            </a:r>
            <a:r>
              <a:rPr kumimoji="1" lang="en-US" altLang="zh-TW" sz="2200" dirty="0">
                <a:ea typeface="Microsoft JhengHei" panose="020B0604030504040204" pitchFamily="34" charset="-120"/>
              </a:rPr>
              <a:t> (2019 - 2024)</a:t>
            </a:r>
          </a:p>
          <a:p>
            <a:pPr>
              <a:lnSpc>
                <a:spcPct val="150000"/>
              </a:lnSpc>
            </a:pPr>
            <a:r>
              <a:rPr kumimoji="1" lang="zh-TW" altLang="en-US" sz="2200" dirty="0">
                <a:ea typeface="Microsoft JhengHei" panose="020B0604030504040204" pitchFamily="34" charset="-120"/>
              </a:rPr>
              <a:t>國立陽明大學 生物醫學資訊研究所</a:t>
            </a:r>
            <a:r>
              <a:rPr kumimoji="1" lang="en-US" altLang="zh-TW" sz="2200" dirty="0">
                <a:ea typeface="Microsoft JhengHei" panose="020B0604030504040204" pitchFamily="34" charset="-120"/>
              </a:rPr>
              <a:t> </a:t>
            </a:r>
            <a:r>
              <a:rPr kumimoji="1" lang="zh-TW" altLang="en-US" sz="2200" dirty="0">
                <a:ea typeface="Microsoft JhengHei" panose="020B0604030504040204" pitchFamily="34" charset="-120"/>
              </a:rPr>
              <a:t>碩士</a:t>
            </a:r>
            <a:r>
              <a:rPr kumimoji="1" lang="en-US" altLang="zh-TW" sz="2200" dirty="0">
                <a:ea typeface="Microsoft JhengHei" panose="020B0604030504040204" pitchFamily="34" charset="-120"/>
              </a:rPr>
              <a:t> (2017 - 2019)</a:t>
            </a:r>
          </a:p>
          <a:p>
            <a:pPr>
              <a:lnSpc>
                <a:spcPct val="150000"/>
              </a:lnSpc>
            </a:pPr>
            <a:r>
              <a:rPr kumimoji="1" lang="zh-TW" altLang="en-US" sz="2200" dirty="0">
                <a:ea typeface="Microsoft JhengHei" panose="020B0604030504040204" pitchFamily="34" charset="-120"/>
              </a:rPr>
              <a:t>長庚大學 生物醫學系 學士</a:t>
            </a:r>
            <a:r>
              <a:rPr kumimoji="1" lang="en-US" altLang="zh-TW" sz="2200" dirty="0">
                <a:ea typeface="Microsoft JhengHei" panose="020B0604030504040204" pitchFamily="34" charset="-120"/>
              </a:rPr>
              <a:t> (2013 - 2017)</a:t>
            </a:r>
            <a:endParaRPr kumimoji="1" lang="zh-TW" altLang="en-US" sz="2200" dirty="0">
              <a:ea typeface="Microsoft JhengHei" panose="020B0604030504040204" pitchFamily="34" charset="-120"/>
            </a:endParaRPr>
          </a:p>
        </p:txBody>
      </p:sp>
      <p:pic>
        <p:nvPicPr>
          <p:cNvPr id="5" name="圖片 4">
            <a:extLst>
              <a:ext uri="{FF2B5EF4-FFF2-40B4-BE49-F238E27FC236}">
                <a16:creationId xmlns:a16="http://schemas.microsoft.com/office/drawing/2014/main" id="{91CCD03E-CDF5-8C17-0C9F-47DDCF8F278F}"/>
              </a:ext>
            </a:extLst>
          </p:cNvPr>
          <p:cNvPicPr>
            <a:picLocks noChangeAspect="1"/>
          </p:cNvPicPr>
          <p:nvPr/>
        </p:nvPicPr>
        <p:blipFill>
          <a:blip r:embed="rId3"/>
          <a:stretch>
            <a:fillRect/>
          </a:stretch>
        </p:blipFill>
        <p:spPr>
          <a:xfrm>
            <a:off x="9662742" y="3429000"/>
            <a:ext cx="588606" cy="588606"/>
          </a:xfrm>
          <a:prstGeom prst="rect">
            <a:avLst/>
          </a:prstGeom>
        </p:spPr>
      </p:pic>
    </p:spTree>
    <p:extLst>
      <p:ext uri="{BB962C8B-B14F-4D97-AF65-F5344CB8AC3E}">
        <p14:creationId xmlns:p14="http://schemas.microsoft.com/office/powerpoint/2010/main" val="38679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2A875-7556-3A70-0355-F44705D2C6B8}"/>
              </a:ext>
            </a:extLst>
          </p:cNvPr>
          <p:cNvSpPr>
            <a:spLocks noGrp="1"/>
          </p:cNvSpPr>
          <p:nvPr>
            <p:ph type="title"/>
          </p:nvPr>
        </p:nvSpPr>
        <p:spPr/>
        <p:txBody>
          <a:bodyPr>
            <a:normAutofit/>
          </a:bodyPr>
          <a:lstStyle/>
          <a:p>
            <a:r>
              <a:rPr kumimoji="1" lang="en-US" altLang="zh-TW" dirty="0"/>
              <a:t>Sentence</a:t>
            </a:r>
            <a:r>
              <a:rPr kumimoji="1" lang="en" altLang="zh-TW" dirty="0"/>
              <a:t> Embeddings: TF-IDF</a:t>
            </a:r>
            <a:endParaRPr kumimoji="1" lang="zh-TW" altLang="en-US" dirty="0"/>
          </a:p>
        </p:txBody>
      </p:sp>
      <p:sp>
        <p:nvSpPr>
          <p:cNvPr id="4" name="投影片編號版面配置區 3">
            <a:extLst>
              <a:ext uri="{FF2B5EF4-FFF2-40B4-BE49-F238E27FC236}">
                <a16:creationId xmlns:a16="http://schemas.microsoft.com/office/drawing/2014/main" id="{ACEBF7D3-6475-D0D6-9896-9FEF45BDB0E3}"/>
              </a:ext>
            </a:extLst>
          </p:cNvPr>
          <p:cNvSpPr>
            <a:spLocks noGrp="1"/>
          </p:cNvSpPr>
          <p:nvPr>
            <p:ph type="sldNum" sz="quarter" idx="12"/>
          </p:nvPr>
        </p:nvSpPr>
        <p:spPr/>
        <p:txBody>
          <a:bodyPr/>
          <a:lstStyle/>
          <a:p>
            <a:fld id="{6113E31D-E2AB-40D1-8B51-AFA5AFEF393A}" type="slidenum">
              <a:rPr lang="en-US" smtClean="0"/>
              <a:pPr/>
              <a:t>30</a:t>
            </a:fld>
            <a:endParaRPr lang="en-US"/>
          </a:p>
        </p:txBody>
      </p:sp>
      <p:sp>
        <p:nvSpPr>
          <p:cNvPr id="5" name="矩形 4">
            <a:extLst>
              <a:ext uri="{FF2B5EF4-FFF2-40B4-BE49-F238E27FC236}">
                <a16:creationId xmlns:a16="http://schemas.microsoft.com/office/drawing/2014/main" id="{0111E53B-5CD2-81B6-5289-A2ADDC253A00}"/>
              </a:ext>
            </a:extLst>
          </p:cNvPr>
          <p:cNvSpPr/>
          <p:nvPr/>
        </p:nvSpPr>
        <p:spPr>
          <a:xfrm>
            <a:off x="1249680" y="1861458"/>
            <a:ext cx="5463540" cy="8055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sz="1600" dirty="0">
                <a:solidFill>
                  <a:schemeClr val="tx1"/>
                </a:solidFill>
              </a:rPr>
              <a:t>日記 </a:t>
            </a:r>
            <a:r>
              <a:rPr kumimoji="1" lang="en" altLang="zh-TW" sz="1600" dirty="0">
                <a:solidFill>
                  <a:schemeClr val="tx1"/>
                </a:solidFill>
              </a:rPr>
              <a:t>A (</a:t>
            </a:r>
            <a:r>
              <a:rPr kumimoji="1" lang="zh-TW" altLang="en-US" sz="1600" dirty="0">
                <a:solidFill>
                  <a:schemeClr val="tx1"/>
                </a:solidFill>
              </a:rPr>
              <a:t>小明的</a:t>
            </a:r>
            <a:r>
              <a:rPr kumimoji="1" lang="en-US" altLang="zh-TW" sz="1600" dirty="0">
                <a:solidFill>
                  <a:schemeClr val="tx1"/>
                </a:solidFill>
              </a:rPr>
              <a:t>)</a:t>
            </a:r>
            <a:r>
              <a:rPr kumimoji="1" lang="zh-TW" altLang="en-US" sz="1600" dirty="0">
                <a:solidFill>
                  <a:schemeClr val="tx1"/>
                </a:solidFill>
              </a:rPr>
              <a:t>：「我 今天 去 吃 漢堡，漢堡 超 好吃。」</a:t>
            </a:r>
          </a:p>
          <a:p>
            <a:r>
              <a:rPr kumimoji="1" lang="zh-TW" altLang="en-US" sz="1600" dirty="0">
                <a:solidFill>
                  <a:schemeClr val="tx1"/>
                </a:solidFill>
              </a:rPr>
              <a:t>日記 </a:t>
            </a:r>
            <a:r>
              <a:rPr kumimoji="1" lang="en" altLang="zh-TW" sz="1600" dirty="0">
                <a:solidFill>
                  <a:schemeClr val="tx1"/>
                </a:solidFill>
              </a:rPr>
              <a:t>B (</a:t>
            </a:r>
            <a:r>
              <a:rPr kumimoji="1" lang="zh-TW" altLang="en-US" sz="1600" dirty="0">
                <a:solidFill>
                  <a:schemeClr val="tx1"/>
                </a:solidFill>
              </a:rPr>
              <a:t>小華的</a:t>
            </a:r>
            <a:r>
              <a:rPr kumimoji="1" lang="en-US" altLang="zh-TW" sz="1600" dirty="0">
                <a:solidFill>
                  <a:schemeClr val="tx1"/>
                </a:solidFill>
              </a:rPr>
              <a:t>)</a:t>
            </a:r>
            <a:r>
              <a:rPr kumimoji="1" lang="zh-TW" altLang="en-US" sz="1600" dirty="0">
                <a:solidFill>
                  <a:schemeClr val="tx1"/>
                </a:solidFill>
              </a:rPr>
              <a:t>：「我 今天 去 學校 上課，好累。」</a:t>
            </a:r>
          </a:p>
          <a:p>
            <a:r>
              <a:rPr kumimoji="1" lang="zh-TW" altLang="en-US" sz="1600" dirty="0">
                <a:solidFill>
                  <a:schemeClr val="tx1"/>
                </a:solidFill>
              </a:rPr>
              <a:t>日記 </a:t>
            </a:r>
            <a:r>
              <a:rPr kumimoji="1" lang="en" altLang="zh-TW" sz="1600" dirty="0">
                <a:solidFill>
                  <a:schemeClr val="tx1"/>
                </a:solidFill>
              </a:rPr>
              <a:t>C (</a:t>
            </a:r>
            <a:r>
              <a:rPr kumimoji="1" lang="zh-TW" altLang="en-US" sz="1600" dirty="0">
                <a:solidFill>
                  <a:schemeClr val="tx1"/>
                </a:solidFill>
              </a:rPr>
              <a:t>小美的</a:t>
            </a:r>
            <a:r>
              <a:rPr kumimoji="1" lang="en-US" altLang="zh-TW" sz="1600" dirty="0">
                <a:solidFill>
                  <a:schemeClr val="tx1"/>
                </a:solidFill>
              </a:rPr>
              <a:t>)</a:t>
            </a:r>
            <a:r>
              <a:rPr kumimoji="1" lang="zh-TW" altLang="en-US" sz="1600" dirty="0">
                <a:solidFill>
                  <a:schemeClr val="tx1"/>
                </a:solidFill>
              </a:rPr>
              <a:t>：「我 今天 跟 媽媽 去 買 菜。」</a:t>
            </a:r>
          </a:p>
        </p:txBody>
      </p:sp>
      <p:graphicFrame>
        <p:nvGraphicFramePr>
          <p:cNvPr id="6" name="表格 6">
            <a:extLst>
              <a:ext uri="{FF2B5EF4-FFF2-40B4-BE49-F238E27FC236}">
                <a16:creationId xmlns:a16="http://schemas.microsoft.com/office/drawing/2014/main" id="{7BBA92AB-93AA-25ED-E01D-56DA6E458DA2}"/>
              </a:ext>
            </a:extLst>
          </p:cNvPr>
          <p:cNvGraphicFramePr>
            <a:graphicFrameLocks noGrp="1"/>
          </p:cNvGraphicFramePr>
          <p:nvPr>
            <p:extLst>
              <p:ext uri="{D42A27DB-BD31-4B8C-83A1-F6EECF244321}">
                <p14:modId xmlns:p14="http://schemas.microsoft.com/office/powerpoint/2010/main" val="2650554847"/>
              </p:ext>
            </p:extLst>
          </p:nvPr>
        </p:nvGraphicFramePr>
        <p:xfrm>
          <a:off x="1249680" y="3863757"/>
          <a:ext cx="10288092" cy="1960880"/>
        </p:xfrm>
        <a:graphic>
          <a:graphicData uri="http://schemas.openxmlformats.org/drawingml/2006/table">
            <a:tbl>
              <a:tblPr firstRow="1" bandRow="1">
                <a:tableStyleId>{5C22544A-7EE6-4342-B048-85BDC9FD1C3A}</a:tableStyleId>
              </a:tblPr>
              <a:tblGrid>
                <a:gridCol w="857341">
                  <a:extLst>
                    <a:ext uri="{9D8B030D-6E8A-4147-A177-3AD203B41FA5}">
                      <a16:colId xmlns:a16="http://schemas.microsoft.com/office/drawing/2014/main" val="314890335"/>
                    </a:ext>
                  </a:extLst>
                </a:gridCol>
                <a:gridCol w="857341">
                  <a:extLst>
                    <a:ext uri="{9D8B030D-6E8A-4147-A177-3AD203B41FA5}">
                      <a16:colId xmlns:a16="http://schemas.microsoft.com/office/drawing/2014/main" val="2685169728"/>
                    </a:ext>
                  </a:extLst>
                </a:gridCol>
                <a:gridCol w="857341">
                  <a:extLst>
                    <a:ext uri="{9D8B030D-6E8A-4147-A177-3AD203B41FA5}">
                      <a16:colId xmlns:a16="http://schemas.microsoft.com/office/drawing/2014/main" val="2317320472"/>
                    </a:ext>
                  </a:extLst>
                </a:gridCol>
                <a:gridCol w="857341">
                  <a:extLst>
                    <a:ext uri="{9D8B030D-6E8A-4147-A177-3AD203B41FA5}">
                      <a16:colId xmlns:a16="http://schemas.microsoft.com/office/drawing/2014/main" val="1453491604"/>
                    </a:ext>
                  </a:extLst>
                </a:gridCol>
                <a:gridCol w="857341">
                  <a:extLst>
                    <a:ext uri="{9D8B030D-6E8A-4147-A177-3AD203B41FA5}">
                      <a16:colId xmlns:a16="http://schemas.microsoft.com/office/drawing/2014/main" val="686922626"/>
                    </a:ext>
                  </a:extLst>
                </a:gridCol>
                <a:gridCol w="857341">
                  <a:extLst>
                    <a:ext uri="{9D8B030D-6E8A-4147-A177-3AD203B41FA5}">
                      <a16:colId xmlns:a16="http://schemas.microsoft.com/office/drawing/2014/main" val="1488000936"/>
                    </a:ext>
                  </a:extLst>
                </a:gridCol>
                <a:gridCol w="857341">
                  <a:extLst>
                    <a:ext uri="{9D8B030D-6E8A-4147-A177-3AD203B41FA5}">
                      <a16:colId xmlns:a16="http://schemas.microsoft.com/office/drawing/2014/main" val="3292789934"/>
                    </a:ext>
                  </a:extLst>
                </a:gridCol>
                <a:gridCol w="857341">
                  <a:extLst>
                    <a:ext uri="{9D8B030D-6E8A-4147-A177-3AD203B41FA5}">
                      <a16:colId xmlns:a16="http://schemas.microsoft.com/office/drawing/2014/main" val="2698451912"/>
                    </a:ext>
                  </a:extLst>
                </a:gridCol>
                <a:gridCol w="857341">
                  <a:extLst>
                    <a:ext uri="{9D8B030D-6E8A-4147-A177-3AD203B41FA5}">
                      <a16:colId xmlns:a16="http://schemas.microsoft.com/office/drawing/2014/main" val="1813931681"/>
                    </a:ext>
                  </a:extLst>
                </a:gridCol>
                <a:gridCol w="857341">
                  <a:extLst>
                    <a:ext uri="{9D8B030D-6E8A-4147-A177-3AD203B41FA5}">
                      <a16:colId xmlns:a16="http://schemas.microsoft.com/office/drawing/2014/main" val="1101131846"/>
                    </a:ext>
                  </a:extLst>
                </a:gridCol>
                <a:gridCol w="857341">
                  <a:extLst>
                    <a:ext uri="{9D8B030D-6E8A-4147-A177-3AD203B41FA5}">
                      <a16:colId xmlns:a16="http://schemas.microsoft.com/office/drawing/2014/main" val="3882462916"/>
                    </a:ext>
                  </a:extLst>
                </a:gridCol>
                <a:gridCol w="857341">
                  <a:extLst>
                    <a:ext uri="{9D8B030D-6E8A-4147-A177-3AD203B41FA5}">
                      <a16:colId xmlns:a16="http://schemas.microsoft.com/office/drawing/2014/main" val="4042980728"/>
                    </a:ext>
                  </a:extLst>
                </a:gridCol>
              </a:tblGrid>
              <a:tr h="406400">
                <a:tc>
                  <a:txBody>
                    <a:bodyPr/>
                    <a:lstStyle/>
                    <a:p>
                      <a:endParaRPr lang="zh-TW" altLang="en-US" dirty="0"/>
                    </a:p>
                  </a:txBody>
                  <a:tcPr anchor="ctr"/>
                </a:tc>
                <a:tc>
                  <a:txBody>
                    <a:bodyPr/>
                    <a:lstStyle/>
                    <a:p>
                      <a:r>
                        <a:rPr lang="en" dirty="0" err="1"/>
                        <a:t>我</a:t>
                      </a:r>
                      <a:endParaRPr lang="en" dirty="0"/>
                    </a:p>
                  </a:txBody>
                  <a:tcPr anchor="ctr"/>
                </a:tc>
                <a:tc>
                  <a:txBody>
                    <a:bodyPr/>
                    <a:lstStyle/>
                    <a:p>
                      <a:r>
                        <a:rPr lang="en" dirty="0" err="1"/>
                        <a:t>今天</a:t>
                      </a:r>
                      <a:endParaRPr lang="en" dirty="0"/>
                    </a:p>
                  </a:txBody>
                  <a:tcPr anchor="ctr"/>
                </a:tc>
                <a:tc>
                  <a:txBody>
                    <a:bodyPr/>
                    <a:lstStyle/>
                    <a:p>
                      <a:r>
                        <a:rPr lang="en" dirty="0" err="1"/>
                        <a:t>去</a:t>
                      </a:r>
                      <a:endParaRPr lang="en" dirty="0"/>
                    </a:p>
                  </a:txBody>
                  <a:tcPr anchor="ctr"/>
                </a:tc>
                <a:tc>
                  <a:txBody>
                    <a:bodyPr/>
                    <a:lstStyle/>
                    <a:p>
                      <a:r>
                        <a:rPr lang="en" dirty="0" err="1"/>
                        <a:t>吃</a:t>
                      </a:r>
                      <a:endParaRPr lang="en" dirty="0"/>
                    </a:p>
                  </a:txBody>
                  <a:tcPr anchor="ctr"/>
                </a:tc>
                <a:tc>
                  <a:txBody>
                    <a:bodyPr/>
                    <a:lstStyle/>
                    <a:p>
                      <a:r>
                        <a:rPr lang="en" dirty="0" err="1"/>
                        <a:t>漢堡</a:t>
                      </a:r>
                      <a:endParaRPr lang="en" dirty="0"/>
                    </a:p>
                  </a:txBody>
                  <a:tcPr anchor="ctr"/>
                </a:tc>
                <a:tc>
                  <a:txBody>
                    <a:bodyPr/>
                    <a:lstStyle/>
                    <a:p>
                      <a:r>
                        <a:rPr lang="en" dirty="0" err="1"/>
                        <a:t>超</a:t>
                      </a:r>
                      <a:endParaRPr lang="en" dirty="0"/>
                    </a:p>
                  </a:txBody>
                  <a:tcPr anchor="ctr"/>
                </a:tc>
                <a:tc>
                  <a:txBody>
                    <a:bodyPr/>
                    <a:lstStyle/>
                    <a:p>
                      <a:r>
                        <a:rPr lang="zh-TW" altLang="en-US" dirty="0"/>
                        <a:t>好吃</a:t>
                      </a:r>
                      <a:endParaRPr lang="en" altLang="zh-TW" dirty="0"/>
                    </a:p>
                  </a:txBody>
                  <a:tcPr anchor="ctr"/>
                </a:tc>
                <a:tc>
                  <a:txBody>
                    <a:bodyPr/>
                    <a:lstStyle/>
                    <a:p>
                      <a:r>
                        <a:rPr lang="en" dirty="0" err="1"/>
                        <a:t>學校</a:t>
                      </a:r>
                      <a:endParaRPr lang="en" dirty="0"/>
                    </a:p>
                  </a:txBody>
                  <a:tcPr anchor="ctr"/>
                </a:tc>
                <a:tc>
                  <a:txBody>
                    <a:bodyPr/>
                    <a:lstStyle/>
                    <a:p>
                      <a:r>
                        <a:rPr lang="en" dirty="0" err="1"/>
                        <a:t>好累</a:t>
                      </a:r>
                      <a:endParaRPr lang="en" dirty="0"/>
                    </a:p>
                  </a:txBody>
                  <a:tcPr anchor="ctr"/>
                </a:tc>
                <a:tc>
                  <a:txBody>
                    <a:bodyPr/>
                    <a:lstStyle/>
                    <a:p>
                      <a:r>
                        <a:rPr lang="en" dirty="0" err="1"/>
                        <a:t>跟</a:t>
                      </a:r>
                      <a:endParaRPr lang="en" dirty="0"/>
                    </a:p>
                  </a:txBody>
                  <a:tcPr anchor="ctr"/>
                </a:tc>
                <a:tc>
                  <a:txBody>
                    <a:bodyPr/>
                    <a:lstStyle/>
                    <a:p>
                      <a:r>
                        <a:rPr lang="en" dirty="0"/>
                        <a:t>...</a:t>
                      </a:r>
                    </a:p>
                  </a:txBody>
                  <a:tcPr anchor="ctr"/>
                </a:tc>
                <a:extLst>
                  <a:ext uri="{0D108BD9-81ED-4DB2-BD59-A6C34878D82A}">
                    <a16:rowId xmlns:a16="http://schemas.microsoft.com/office/drawing/2014/main" val="1311602297"/>
                  </a:ext>
                </a:extLst>
              </a:tr>
              <a:tr h="406400">
                <a:tc>
                  <a:txBody>
                    <a:bodyPr/>
                    <a:lstStyle/>
                    <a:p>
                      <a:r>
                        <a:rPr lang="en-US" altLang="zh-TW" sz="1400" dirty="0"/>
                        <a:t>TF</a:t>
                      </a:r>
                      <a:endParaRPr lang="zh-TW" altLang="en-US" sz="1400" dirty="0"/>
                    </a:p>
                  </a:txBody>
                  <a:tcPr anchor="ctr"/>
                </a:tc>
                <a:tc>
                  <a:txBody>
                    <a:bodyPr/>
                    <a:lstStyle/>
                    <a:p>
                      <a:r>
                        <a:rPr lang="en-US" altLang="zh-TW" sz="1400" dirty="0"/>
                        <a:t>1/8</a:t>
                      </a:r>
                    </a:p>
                    <a:p>
                      <a:r>
                        <a:rPr lang="en-US" altLang="zh-TW" sz="1400" dirty="0"/>
                        <a:t>=0.125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solidFill>
                            <a:srgbClr val="FF0000"/>
                          </a:solidFill>
                        </a:rPr>
                        <a:t>2</a:t>
                      </a:r>
                      <a:r>
                        <a:rPr lang="en-US" altLang="zh-TW" sz="1400" dirty="0"/>
                        <a:t>/8</a:t>
                      </a:r>
                    </a:p>
                    <a:p>
                      <a:r>
                        <a:rPr lang="en-US" altLang="zh-TW" sz="1400" dirty="0"/>
                        <a:t>=0.25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endParaRPr lang="en-US" altLang="zh-TW" sz="1400" dirty="0"/>
                    </a:p>
                  </a:txBody>
                  <a:tcPr anchor="ctr"/>
                </a:tc>
                <a:extLst>
                  <a:ext uri="{0D108BD9-81ED-4DB2-BD59-A6C34878D82A}">
                    <a16:rowId xmlns:a16="http://schemas.microsoft.com/office/drawing/2014/main" val="2530428106"/>
                  </a:ext>
                </a:extLst>
              </a:tr>
              <a:tr h="406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IDF</a:t>
                      </a:r>
                      <a:endParaRPr lang="zh-TW" altLang="en-US" sz="1400" dirty="0"/>
                    </a:p>
                  </a:txBody>
                  <a:tcPr anchor="ctr"/>
                </a:tc>
                <a:tc>
                  <a:txBody>
                    <a:bodyPr/>
                    <a:lstStyle/>
                    <a:p>
                      <a:r>
                        <a:rPr lang="en-US" altLang="zh-TW" sz="1400" dirty="0"/>
                        <a:t>log(3/3)=0</a:t>
                      </a:r>
                    </a:p>
                  </a:txBody>
                  <a:tcPr anchor="ctr"/>
                </a:tc>
                <a:tc>
                  <a:txBody>
                    <a:bodyPr/>
                    <a:lstStyle/>
                    <a:p>
                      <a:r>
                        <a:rPr lang="en-US" altLang="zh-TW" sz="1400" dirty="0"/>
                        <a:t>log(3/3)=0</a:t>
                      </a:r>
                    </a:p>
                  </a:txBody>
                  <a:tcPr anchor="ctr"/>
                </a:tc>
                <a:tc>
                  <a:txBody>
                    <a:bodyPr/>
                    <a:lstStyle/>
                    <a:p>
                      <a:r>
                        <a:rPr lang="en-US" altLang="zh-TW" sz="1400" dirty="0"/>
                        <a:t>log(3/3)=0</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endParaRPr lang="en-US" altLang="zh-TW" sz="1400" dirty="0"/>
                    </a:p>
                  </a:txBody>
                  <a:tcPr anchor="ctr"/>
                </a:tc>
                <a:extLst>
                  <a:ext uri="{0D108BD9-81ED-4DB2-BD59-A6C34878D82A}">
                    <a16:rowId xmlns:a16="http://schemas.microsoft.com/office/drawing/2014/main" val="592456986"/>
                  </a:ext>
                </a:extLst>
              </a:tr>
              <a:tr h="406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分數</a:t>
                      </a:r>
                      <a:r>
                        <a:rPr lang="en-US" altLang="zh-TW" sz="1400" dirty="0"/>
                        <a:t>(</a:t>
                      </a:r>
                      <a:r>
                        <a:rPr lang="en-US" altLang="zh-TW" sz="1400" dirty="0" err="1"/>
                        <a:t>TFxIDF</a:t>
                      </a:r>
                      <a:r>
                        <a:rPr lang="en-US" altLang="zh-TW" sz="1400" dirty="0"/>
                        <a:t>)</a:t>
                      </a:r>
                      <a:endParaRPr lang="zh-TW" altLang="en-US" sz="1400" dirty="0"/>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r>
                        <a:rPr lang="en-US" altLang="zh-TW" sz="1400" dirty="0"/>
                        <a:t>0.06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FF0000"/>
                          </a:solidFill>
                        </a:rPr>
                        <a:t>0.12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0.06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0.06</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endParaRPr lang="en-US" altLang="zh-TW" sz="1400" dirty="0"/>
                    </a:p>
                  </a:txBody>
                  <a:tcPr anchor="ctr"/>
                </a:tc>
                <a:extLst>
                  <a:ext uri="{0D108BD9-81ED-4DB2-BD59-A6C34878D82A}">
                    <a16:rowId xmlns:a16="http://schemas.microsoft.com/office/drawing/2014/main" val="2098722066"/>
                  </a:ext>
                </a:extLst>
              </a:tr>
            </a:tbl>
          </a:graphicData>
        </a:graphic>
      </p:graphicFrame>
      <p:sp>
        <p:nvSpPr>
          <p:cNvPr id="7" name="文字方塊 6">
            <a:extLst>
              <a:ext uri="{FF2B5EF4-FFF2-40B4-BE49-F238E27FC236}">
                <a16:creationId xmlns:a16="http://schemas.microsoft.com/office/drawing/2014/main" id="{D59B19FA-2FCD-AC94-2BCC-5177B5EED5AF}"/>
              </a:ext>
            </a:extLst>
          </p:cNvPr>
          <p:cNvSpPr txBox="1"/>
          <p:nvPr/>
        </p:nvSpPr>
        <p:spPr>
          <a:xfrm>
            <a:off x="5852160" y="3186956"/>
            <a:ext cx="2080260" cy="369332"/>
          </a:xfrm>
          <a:prstGeom prst="rect">
            <a:avLst/>
          </a:prstGeom>
          <a:noFill/>
        </p:spPr>
        <p:txBody>
          <a:bodyPr wrap="square" rtlCol="0">
            <a:spAutoFit/>
          </a:bodyPr>
          <a:lstStyle/>
          <a:p>
            <a:pPr algn="ctr"/>
            <a:r>
              <a:rPr kumimoji="1" lang="zh-TW" altLang="en-US" dirty="0"/>
              <a:t>字典大小</a:t>
            </a:r>
          </a:p>
        </p:txBody>
      </p:sp>
      <p:sp>
        <p:nvSpPr>
          <p:cNvPr id="8" name="右中括弧 7">
            <a:extLst>
              <a:ext uri="{FF2B5EF4-FFF2-40B4-BE49-F238E27FC236}">
                <a16:creationId xmlns:a16="http://schemas.microsoft.com/office/drawing/2014/main" id="{FC434B83-DA06-6944-943C-97D0F154CF4B}"/>
              </a:ext>
            </a:extLst>
          </p:cNvPr>
          <p:cNvSpPr/>
          <p:nvPr/>
        </p:nvSpPr>
        <p:spPr>
          <a:xfrm rot="16200000">
            <a:off x="6961215" y="-476674"/>
            <a:ext cx="207221" cy="827314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cxnSp>
        <p:nvCxnSpPr>
          <p:cNvPr id="10" name="肘形接點 9">
            <a:extLst>
              <a:ext uri="{FF2B5EF4-FFF2-40B4-BE49-F238E27FC236}">
                <a16:creationId xmlns:a16="http://schemas.microsoft.com/office/drawing/2014/main" id="{C8BFD7ED-6EA9-B21F-EECF-FDB1D189CE2D}"/>
              </a:ext>
            </a:extLst>
          </p:cNvPr>
          <p:cNvCxnSpPr>
            <a:cxnSpLocks/>
            <a:stCxn id="5" idx="1"/>
            <a:endCxn id="6" idx="1"/>
          </p:cNvCxnSpPr>
          <p:nvPr/>
        </p:nvCxnSpPr>
        <p:spPr>
          <a:xfrm rot="10800000" flipV="1">
            <a:off x="1249680" y="2264229"/>
            <a:ext cx="12700" cy="2579968"/>
          </a:xfrm>
          <a:prstGeom prst="bent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907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267FBF-8499-CA95-D4F4-0AB49D54546C}"/>
              </a:ext>
            </a:extLst>
          </p:cNvPr>
          <p:cNvSpPr>
            <a:spLocks noGrp="1"/>
          </p:cNvSpPr>
          <p:nvPr>
            <p:ph type="title"/>
          </p:nvPr>
        </p:nvSpPr>
        <p:spPr/>
        <p:txBody>
          <a:bodyPr/>
          <a:lstStyle/>
          <a:p>
            <a:r>
              <a:rPr kumimoji="1" lang="en-US" altLang="zh-TW" dirty="0"/>
              <a:t>TF-IDF</a:t>
            </a:r>
            <a:r>
              <a:rPr kumimoji="1" lang="zh-TW" altLang="en-US" dirty="0"/>
              <a:t> 的問題</a:t>
            </a:r>
          </a:p>
        </p:txBody>
      </p:sp>
      <p:sp>
        <p:nvSpPr>
          <p:cNvPr id="4" name="投影片編號版面配置區 3">
            <a:extLst>
              <a:ext uri="{FF2B5EF4-FFF2-40B4-BE49-F238E27FC236}">
                <a16:creationId xmlns:a16="http://schemas.microsoft.com/office/drawing/2014/main" id="{B8C2FB13-FF8F-7030-7884-AC7FDA1C2A51}"/>
              </a:ext>
            </a:extLst>
          </p:cNvPr>
          <p:cNvSpPr>
            <a:spLocks noGrp="1"/>
          </p:cNvSpPr>
          <p:nvPr>
            <p:ph type="sldNum" sz="quarter" idx="12"/>
          </p:nvPr>
        </p:nvSpPr>
        <p:spPr/>
        <p:txBody>
          <a:bodyPr/>
          <a:lstStyle/>
          <a:p>
            <a:fld id="{6113E31D-E2AB-40D1-8B51-AFA5AFEF393A}" type="slidenum">
              <a:rPr lang="en-US" smtClean="0"/>
              <a:pPr/>
              <a:t>31</a:t>
            </a:fld>
            <a:endParaRPr lang="en-US" dirty="0"/>
          </a:p>
        </p:txBody>
      </p:sp>
      <p:sp>
        <p:nvSpPr>
          <p:cNvPr id="5" name="文字方塊 4">
            <a:extLst>
              <a:ext uri="{FF2B5EF4-FFF2-40B4-BE49-F238E27FC236}">
                <a16:creationId xmlns:a16="http://schemas.microsoft.com/office/drawing/2014/main" id="{77069E27-9BEC-D0EF-B2D2-265F25EC533F}"/>
              </a:ext>
            </a:extLst>
          </p:cNvPr>
          <p:cNvSpPr txBox="1"/>
          <p:nvPr/>
        </p:nvSpPr>
        <p:spPr>
          <a:xfrm>
            <a:off x="653143" y="1868198"/>
            <a:ext cx="10918370" cy="2805640"/>
          </a:xfrm>
          <a:prstGeom prst="rect">
            <a:avLst/>
          </a:prstGeom>
          <a:noFill/>
        </p:spPr>
        <p:txBody>
          <a:bodyPr wrap="square" rtlCol="0">
            <a:spAutoFit/>
          </a:bodyPr>
          <a:lstStyle/>
          <a:p>
            <a:pPr marL="514350" indent="-514350">
              <a:lnSpc>
                <a:spcPct val="150000"/>
              </a:lnSpc>
              <a:buFont typeface="+mj-lt"/>
              <a:buAutoNum type="arabicPeriod"/>
            </a:pPr>
            <a:r>
              <a:rPr kumimoji="1" lang="zh-TW" altLang="en-US" sz="2000" dirty="0"/>
              <a:t>在 </a:t>
            </a:r>
            <a:r>
              <a:rPr kumimoji="1" lang="en" altLang="zh-TW" sz="2000" dirty="0"/>
              <a:t>TF-IDF </a:t>
            </a:r>
            <a:r>
              <a:rPr kumimoji="1" lang="zh-TW" altLang="en-US" sz="2000" dirty="0"/>
              <a:t>的世界裡，字跟字是完全獨立的。</a:t>
            </a:r>
            <a:endParaRPr kumimoji="1" lang="en-US" altLang="zh-TW" sz="2000" dirty="0"/>
          </a:p>
          <a:p>
            <a:pPr marL="971550" lvl="1" indent="-514350">
              <a:lnSpc>
                <a:spcPct val="150000"/>
              </a:lnSpc>
              <a:buFont typeface="Arial" panose="020B0604020202020204" pitchFamily="34" charset="0"/>
              <a:buChar char="•"/>
            </a:pPr>
            <a:r>
              <a:rPr kumimoji="1" lang="zh-TW" altLang="en-US" sz="2000" dirty="0"/>
              <a:t>句子 </a:t>
            </a:r>
            <a:r>
              <a:rPr kumimoji="1" lang="en-US" altLang="zh-TW" sz="2000" dirty="0"/>
              <a:t>A</a:t>
            </a:r>
            <a:r>
              <a:rPr kumimoji="1" lang="zh-TW" altLang="en-US" sz="2000" dirty="0"/>
              <a:t>： 「我很</a:t>
            </a:r>
            <a:r>
              <a:rPr kumimoji="1" lang="zh-TW" altLang="en-US" sz="2000" b="1" dirty="0"/>
              <a:t>快樂</a:t>
            </a:r>
            <a:r>
              <a:rPr kumimoji="1" lang="zh-TW" altLang="en-US" sz="2000" dirty="0"/>
              <a:t>」</a:t>
            </a:r>
          </a:p>
          <a:p>
            <a:pPr marL="971550" lvl="1" indent="-514350">
              <a:lnSpc>
                <a:spcPct val="150000"/>
              </a:lnSpc>
              <a:buFont typeface="Arial" panose="020B0604020202020204" pitchFamily="34" charset="0"/>
              <a:buChar char="•"/>
            </a:pPr>
            <a:r>
              <a:rPr kumimoji="1" lang="zh-TW" altLang="en-US" sz="2000" dirty="0"/>
              <a:t>句子 </a:t>
            </a:r>
            <a:r>
              <a:rPr kumimoji="1" lang="en-US" altLang="zh-TW" sz="2000" dirty="0"/>
              <a:t>B</a:t>
            </a:r>
            <a:r>
              <a:rPr kumimoji="1" lang="zh-TW" altLang="en-US" sz="2000" dirty="0"/>
              <a:t>： 「我很</a:t>
            </a:r>
            <a:r>
              <a:rPr kumimoji="1" lang="zh-TW" altLang="en-US" sz="2000" b="1" dirty="0"/>
              <a:t>開心</a:t>
            </a:r>
            <a:r>
              <a:rPr kumimoji="1" lang="zh-TW" altLang="en-US" sz="2000" dirty="0"/>
              <a:t>」</a:t>
            </a:r>
            <a:endParaRPr kumimoji="1" lang="en-US" altLang="zh-TW" sz="2000" dirty="0"/>
          </a:p>
          <a:p>
            <a:pPr marL="514350" indent="-514350">
              <a:lnSpc>
                <a:spcPct val="150000"/>
              </a:lnSpc>
              <a:buFont typeface="+mj-lt"/>
              <a:buAutoNum type="arabicPeriod"/>
            </a:pPr>
            <a:r>
              <a:rPr kumimoji="1" lang="zh-TW" altLang="en-US" sz="2000" dirty="0"/>
              <a:t>本質上仍是詞袋模型 </a:t>
            </a:r>
            <a:r>
              <a:rPr kumimoji="1" lang="en-US" altLang="zh-TW" sz="2000" dirty="0"/>
              <a:t>(Bag-of-words) </a:t>
            </a:r>
            <a:r>
              <a:rPr kumimoji="1" lang="zh-TW" altLang="en-US" sz="2000" dirty="0"/>
              <a:t>，不分「順序」</a:t>
            </a:r>
            <a:endParaRPr kumimoji="1" lang="en-US" altLang="zh-TW" sz="2000" dirty="0"/>
          </a:p>
          <a:p>
            <a:pPr marL="971550" lvl="1" indent="-514350">
              <a:lnSpc>
                <a:spcPct val="150000"/>
              </a:lnSpc>
              <a:buFont typeface="Arial" panose="020B0604020202020204" pitchFamily="34" charset="0"/>
              <a:buChar char="•"/>
            </a:pPr>
            <a:r>
              <a:rPr kumimoji="1" lang="zh-TW" altLang="en-US" sz="2000" dirty="0"/>
              <a:t>句子 </a:t>
            </a:r>
            <a:r>
              <a:rPr kumimoji="1" lang="en-US" altLang="zh-TW" sz="2000" dirty="0"/>
              <a:t>A</a:t>
            </a:r>
            <a:r>
              <a:rPr kumimoji="1" lang="zh-TW" altLang="en-US" sz="2000" dirty="0"/>
              <a:t>： 「</a:t>
            </a:r>
            <a:r>
              <a:rPr kumimoji="1" lang="zh-TW" altLang="en-US" sz="2000" dirty="0">
                <a:solidFill>
                  <a:srgbClr val="FF0000"/>
                </a:solidFill>
              </a:rPr>
              <a:t>小明</a:t>
            </a:r>
            <a:r>
              <a:rPr kumimoji="1" lang="zh-TW" altLang="en-US" sz="2000" dirty="0"/>
              <a:t>喜歡</a:t>
            </a:r>
            <a:r>
              <a:rPr kumimoji="1" lang="zh-TW" altLang="en-US" sz="2000" dirty="0">
                <a:solidFill>
                  <a:srgbClr val="0070C0"/>
                </a:solidFill>
              </a:rPr>
              <a:t>小華</a:t>
            </a:r>
            <a:r>
              <a:rPr kumimoji="1" lang="zh-TW" altLang="en-US" sz="2000" dirty="0"/>
              <a:t>」</a:t>
            </a:r>
          </a:p>
          <a:p>
            <a:pPr marL="971550" lvl="1" indent="-514350">
              <a:lnSpc>
                <a:spcPct val="150000"/>
              </a:lnSpc>
              <a:buFont typeface="Arial" panose="020B0604020202020204" pitchFamily="34" charset="0"/>
              <a:buChar char="•"/>
            </a:pPr>
            <a:r>
              <a:rPr kumimoji="1" lang="zh-TW" altLang="en-US" sz="2000" dirty="0"/>
              <a:t>句子 </a:t>
            </a:r>
            <a:r>
              <a:rPr kumimoji="1" lang="en-US" altLang="zh-TW" sz="2000" dirty="0"/>
              <a:t>B</a:t>
            </a:r>
            <a:r>
              <a:rPr kumimoji="1" lang="zh-TW" altLang="en-US" sz="2000" dirty="0"/>
              <a:t>： 「</a:t>
            </a:r>
            <a:r>
              <a:rPr kumimoji="1" lang="zh-TW" altLang="en-US" sz="2000" dirty="0">
                <a:solidFill>
                  <a:srgbClr val="0070C0"/>
                </a:solidFill>
              </a:rPr>
              <a:t>小華</a:t>
            </a:r>
            <a:r>
              <a:rPr kumimoji="1" lang="zh-TW" altLang="en-US" sz="2000" dirty="0"/>
              <a:t>喜歡</a:t>
            </a:r>
            <a:r>
              <a:rPr kumimoji="1" lang="zh-TW" altLang="en-US" sz="2000" dirty="0">
                <a:solidFill>
                  <a:srgbClr val="FF0000"/>
                </a:solidFill>
              </a:rPr>
              <a:t>小明</a:t>
            </a:r>
            <a:r>
              <a:rPr kumimoji="1" lang="zh-TW" altLang="en-US" sz="2000" dirty="0"/>
              <a:t>」</a:t>
            </a:r>
            <a:endParaRPr kumimoji="1" lang="en-US" altLang="zh-TW" sz="2000" dirty="0"/>
          </a:p>
        </p:txBody>
      </p:sp>
    </p:spTree>
    <p:extLst>
      <p:ext uri="{BB962C8B-B14F-4D97-AF65-F5344CB8AC3E}">
        <p14:creationId xmlns:p14="http://schemas.microsoft.com/office/powerpoint/2010/main" val="1307991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DF4F19-09CA-7D81-ED5E-FE8B5F583923}"/>
              </a:ext>
            </a:extLst>
          </p:cNvPr>
          <p:cNvSpPr>
            <a:spLocks noGrp="1"/>
          </p:cNvSpPr>
          <p:nvPr>
            <p:ph type="title"/>
          </p:nvPr>
        </p:nvSpPr>
        <p:spPr/>
        <p:txBody>
          <a:bodyPr/>
          <a:lstStyle/>
          <a:p>
            <a:r>
              <a:rPr kumimoji="1" lang="en-US" altLang="zh-TW" dirty="0"/>
              <a:t>Retrieval</a:t>
            </a:r>
            <a:endParaRPr kumimoji="1" lang="zh-TW" altLang="en-US" dirty="0"/>
          </a:p>
        </p:txBody>
      </p:sp>
      <p:sp>
        <p:nvSpPr>
          <p:cNvPr id="4" name="投影片編號版面配置區 3">
            <a:extLst>
              <a:ext uri="{FF2B5EF4-FFF2-40B4-BE49-F238E27FC236}">
                <a16:creationId xmlns:a16="http://schemas.microsoft.com/office/drawing/2014/main" id="{F0D1E47D-13A9-3AA6-F9DE-9B6D9C6008F8}"/>
              </a:ext>
            </a:extLst>
          </p:cNvPr>
          <p:cNvSpPr>
            <a:spLocks noGrp="1"/>
          </p:cNvSpPr>
          <p:nvPr>
            <p:ph type="sldNum" sz="quarter" idx="12"/>
          </p:nvPr>
        </p:nvSpPr>
        <p:spPr/>
        <p:txBody>
          <a:bodyPr/>
          <a:lstStyle/>
          <a:p>
            <a:fld id="{6113E31D-E2AB-40D1-8B51-AFA5AFEF393A}" type="slidenum">
              <a:rPr lang="en-US" smtClean="0"/>
              <a:pPr/>
              <a:t>32</a:t>
            </a:fld>
            <a:endParaRPr lang="en-US"/>
          </a:p>
        </p:txBody>
      </p:sp>
      <p:sp>
        <p:nvSpPr>
          <p:cNvPr id="7" name="圓角矩形 6">
            <a:extLst>
              <a:ext uri="{FF2B5EF4-FFF2-40B4-BE49-F238E27FC236}">
                <a16:creationId xmlns:a16="http://schemas.microsoft.com/office/drawing/2014/main" id="{02DA1334-57A2-685F-68AD-1C0170446CF4}"/>
              </a:ext>
            </a:extLst>
          </p:cNvPr>
          <p:cNvSpPr/>
          <p:nvPr/>
        </p:nvSpPr>
        <p:spPr>
          <a:xfrm>
            <a:off x="1997961" y="3449001"/>
            <a:ext cx="1939290" cy="70485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rPr>
              <a:t>Retriever</a:t>
            </a:r>
          </a:p>
        </p:txBody>
      </p:sp>
      <p:pic>
        <p:nvPicPr>
          <p:cNvPr id="9" name="圖形 8" descr="資料庫 外框">
            <a:extLst>
              <a:ext uri="{FF2B5EF4-FFF2-40B4-BE49-F238E27FC236}">
                <a16:creationId xmlns:a16="http://schemas.microsoft.com/office/drawing/2014/main" id="{1A750FEE-BD69-835D-B503-9BC72DEA68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1965" y="4774443"/>
            <a:ext cx="914400" cy="914400"/>
          </a:xfrm>
          <a:prstGeom prst="rect">
            <a:avLst/>
          </a:prstGeom>
        </p:spPr>
      </p:pic>
      <p:pic>
        <p:nvPicPr>
          <p:cNvPr id="1028" name="Picture 4" descr="undefined">
            <a:extLst>
              <a:ext uri="{FF2B5EF4-FFF2-40B4-BE49-F238E27FC236}">
                <a16:creationId xmlns:a16="http://schemas.microsoft.com/office/drawing/2014/main" id="{61AEFAE3-D0F1-0112-BA15-9CEE854F2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225" y="5577707"/>
            <a:ext cx="772651" cy="70485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A45DFAE3-5EC4-80FD-6A58-5A2C79D36FD8}"/>
              </a:ext>
            </a:extLst>
          </p:cNvPr>
          <p:cNvSpPr txBox="1"/>
          <p:nvPr/>
        </p:nvSpPr>
        <p:spPr>
          <a:xfrm>
            <a:off x="2052876" y="5606967"/>
            <a:ext cx="1832578" cy="646331"/>
          </a:xfrm>
          <a:prstGeom prst="rect">
            <a:avLst/>
          </a:prstGeom>
          <a:noFill/>
        </p:spPr>
        <p:txBody>
          <a:bodyPr wrap="square" rtlCol="0">
            <a:spAutoFit/>
          </a:bodyPr>
          <a:lstStyle/>
          <a:p>
            <a:pPr algn="ctr"/>
            <a:r>
              <a:rPr kumimoji="1" lang="en-US" altLang="zh-TW" b="1" dirty="0"/>
              <a:t>Knowledge Base </a:t>
            </a:r>
            <a:r>
              <a:rPr kumimoji="1" lang="en-US" altLang="zh-TW" dirty="0"/>
              <a:t>(e.g., Wikipedia)</a:t>
            </a:r>
            <a:endParaRPr kumimoji="1" lang="zh-TW" altLang="en-US" dirty="0"/>
          </a:p>
        </p:txBody>
      </p:sp>
      <p:cxnSp>
        <p:nvCxnSpPr>
          <p:cNvPr id="12" name="直線箭頭接點 11">
            <a:extLst>
              <a:ext uri="{FF2B5EF4-FFF2-40B4-BE49-F238E27FC236}">
                <a16:creationId xmlns:a16="http://schemas.microsoft.com/office/drawing/2014/main" id="{7F050A04-5CE8-AA08-06BF-903E9F8C0D15}"/>
              </a:ext>
            </a:extLst>
          </p:cNvPr>
          <p:cNvCxnSpPr/>
          <p:nvPr/>
        </p:nvCxnSpPr>
        <p:spPr>
          <a:xfrm>
            <a:off x="2971796" y="4227778"/>
            <a:ext cx="0" cy="5575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C76AD002-E6EF-6A3C-65C5-4DDBD7E074D9}"/>
              </a:ext>
            </a:extLst>
          </p:cNvPr>
          <p:cNvSpPr/>
          <p:nvPr/>
        </p:nvSpPr>
        <p:spPr>
          <a:xfrm>
            <a:off x="1164688" y="2143845"/>
            <a:ext cx="3627610" cy="5313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Which year was Oppenheimer born?</a:t>
            </a:r>
            <a:endParaRPr kumimoji="1" lang="zh-TW" altLang="en-US" dirty="0">
              <a:solidFill>
                <a:schemeClr val="tx1"/>
              </a:solidFill>
            </a:endParaRPr>
          </a:p>
        </p:txBody>
      </p:sp>
      <p:cxnSp>
        <p:nvCxnSpPr>
          <p:cNvPr id="14" name="直線箭頭接點 13">
            <a:extLst>
              <a:ext uri="{FF2B5EF4-FFF2-40B4-BE49-F238E27FC236}">
                <a16:creationId xmlns:a16="http://schemas.microsoft.com/office/drawing/2014/main" id="{0ADDEC63-99C3-46C2-0727-D3787C6F615A}"/>
              </a:ext>
            </a:extLst>
          </p:cNvPr>
          <p:cNvCxnSpPr/>
          <p:nvPr/>
        </p:nvCxnSpPr>
        <p:spPr>
          <a:xfrm>
            <a:off x="2978492" y="2815248"/>
            <a:ext cx="0" cy="5575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36DEEA2-78AF-ACEB-5FAB-E088CABCCEB3}"/>
              </a:ext>
            </a:extLst>
          </p:cNvPr>
          <p:cNvSpPr/>
          <p:nvPr/>
        </p:nvSpPr>
        <p:spPr>
          <a:xfrm>
            <a:off x="4296265" y="4663288"/>
            <a:ext cx="3275388" cy="11367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1400" dirty="0">
                <a:solidFill>
                  <a:schemeClr val="tx1"/>
                </a:solidFill>
              </a:rPr>
              <a:t>Robert Oppenheimer (born April 22, 1904, New York, New York, U.S.—died February 18, 1967, Princeton, New Jersey) was an American theoretical physicist and science administrator ...</a:t>
            </a:r>
            <a:endParaRPr kumimoji="1" lang="zh-TW" altLang="en-US" sz="1400" dirty="0">
              <a:solidFill>
                <a:schemeClr val="tx1"/>
              </a:solidFill>
            </a:endParaRPr>
          </a:p>
        </p:txBody>
      </p:sp>
      <p:cxnSp>
        <p:nvCxnSpPr>
          <p:cNvPr id="19" name="直線箭頭接點 18">
            <a:extLst>
              <a:ext uri="{FF2B5EF4-FFF2-40B4-BE49-F238E27FC236}">
                <a16:creationId xmlns:a16="http://schemas.microsoft.com/office/drawing/2014/main" id="{858ACCE5-013D-8F35-DA46-087F0322243B}"/>
              </a:ext>
            </a:extLst>
          </p:cNvPr>
          <p:cNvCxnSpPr>
            <a:cxnSpLocks/>
          </p:cNvCxnSpPr>
          <p:nvPr/>
        </p:nvCxnSpPr>
        <p:spPr>
          <a:xfrm>
            <a:off x="3509321" y="5242763"/>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E1BB2B5C-C1A8-04FC-7251-A7901CBEBA05}"/>
              </a:ext>
            </a:extLst>
          </p:cNvPr>
          <p:cNvSpPr txBox="1"/>
          <p:nvPr/>
        </p:nvSpPr>
        <p:spPr>
          <a:xfrm>
            <a:off x="7561402" y="4909162"/>
            <a:ext cx="1460268" cy="646331"/>
          </a:xfrm>
          <a:prstGeom prst="rect">
            <a:avLst/>
          </a:prstGeom>
          <a:noFill/>
        </p:spPr>
        <p:txBody>
          <a:bodyPr wrap="square" rtlCol="0">
            <a:spAutoFit/>
          </a:bodyPr>
          <a:lstStyle/>
          <a:p>
            <a:pPr algn="ctr"/>
            <a:r>
              <a:rPr kumimoji="1" lang="en-US" altLang="zh-TW" b="1" dirty="0"/>
              <a:t>Retrieved Documents</a:t>
            </a:r>
            <a:endParaRPr kumimoji="1" lang="zh-TW" altLang="en-US" b="1" dirty="0"/>
          </a:p>
        </p:txBody>
      </p:sp>
      <p:sp>
        <p:nvSpPr>
          <p:cNvPr id="31" name="文字方塊 30">
            <a:extLst>
              <a:ext uri="{FF2B5EF4-FFF2-40B4-BE49-F238E27FC236}">
                <a16:creationId xmlns:a16="http://schemas.microsoft.com/office/drawing/2014/main" id="{AC85B165-E9C9-F1E6-B060-1196B8896D86}"/>
              </a:ext>
            </a:extLst>
          </p:cNvPr>
          <p:cNvSpPr txBox="1"/>
          <p:nvPr/>
        </p:nvSpPr>
        <p:spPr>
          <a:xfrm>
            <a:off x="2059422" y="1774513"/>
            <a:ext cx="1816368" cy="369332"/>
          </a:xfrm>
          <a:prstGeom prst="rect">
            <a:avLst/>
          </a:prstGeom>
          <a:noFill/>
        </p:spPr>
        <p:txBody>
          <a:bodyPr wrap="square" rtlCol="0">
            <a:spAutoFit/>
          </a:bodyPr>
          <a:lstStyle/>
          <a:p>
            <a:pPr algn="ctr"/>
            <a:r>
              <a:rPr kumimoji="1" lang="en-US" altLang="zh-TW" b="1" dirty="0"/>
              <a:t>Input Query</a:t>
            </a:r>
            <a:endParaRPr kumimoji="1" lang="zh-TW" altLang="en-US" b="1" dirty="0"/>
          </a:p>
        </p:txBody>
      </p:sp>
      <p:sp>
        <p:nvSpPr>
          <p:cNvPr id="11" name="文字方塊 10">
            <a:extLst>
              <a:ext uri="{FF2B5EF4-FFF2-40B4-BE49-F238E27FC236}">
                <a16:creationId xmlns:a16="http://schemas.microsoft.com/office/drawing/2014/main" id="{45AA9980-5346-0AB9-7B13-B0FAF0E16CC2}"/>
              </a:ext>
            </a:extLst>
          </p:cNvPr>
          <p:cNvSpPr txBox="1"/>
          <p:nvPr/>
        </p:nvSpPr>
        <p:spPr>
          <a:xfrm>
            <a:off x="3204711" y="3295750"/>
            <a:ext cx="1664467" cy="523220"/>
          </a:xfrm>
          <a:prstGeom prst="rect">
            <a:avLst/>
          </a:prstGeom>
          <a:noFill/>
        </p:spPr>
        <p:txBody>
          <a:bodyPr wrap="square" rtlCol="0">
            <a:spAutoFit/>
          </a:bodyPr>
          <a:lstStyle/>
          <a:p>
            <a:pPr algn="ctr"/>
            <a:r>
              <a:rPr kumimoji="1" lang="en-US" altLang="zh-TW" sz="2800" dirty="0">
                <a:solidFill>
                  <a:srgbClr val="FF0000"/>
                </a:solidFill>
              </a:rPr>
              <a:t>TF-IDF</a:t>
            </a:r>
            <a:endParaRPr kumimoji="1" lang="zh-TW" altLang="en-US" sz="2800" dirty="0">
              <a:solidFill>
                <a:srgbClr val="FF0000"/>
              </a:solidFill>
            </a:endParaRPr>
          </a:p>
        </p:txBody>
      </p:sp>
    </p:spTree>
    <p:extLst>
      <p:ext uri="{BB962C8B-B14F-4D97-AF65-F5344CB8AC3E}">
        <p14:creationId xmlns:p14="http://schemas.microsoft.com/office/powerpoint/2010/main" val="376385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DF4F19-09CA-7D81-ED5E-FE8B5F583923}"/>
              </a:ext>
            </a:extLst>
          </p:cNvPr>
          <p:cNvSpPr>
            <a:spLocks noGrp="1"/>
          </p:cNvSpPr>
          <p:nvPr>
            <p:ph type="title"/>
          </p:nvPr>
        </p:nvSpPr>
        <p:spPr/>
        <p:txBody>
          <a:bodyPr/>
          <a:lstStyle/>
          <a:p>
            <a:r>
              <a:rPr kumimoji="1" lang="en-US" altLang="zh-TW" dirty="0"/>
              <a:t>Retrieval-Augmented Generation (RAG)</a:t>
            </a:r>
            <a:endParaRPr kumimoji="1" lang="zh-TW" altLang="en-US" dirty="0"/>
          </a:p>
        </p:txBody>
      </p:sp>
      <p:sp>
        <p:nvSpPr>
          <p:cNvPr id="4" name="投影片編號版面配置區 3">
            <a:extLst>
              <a:ext uri="{FF2B5EF4-FFF2-40B4-BE49-F238E27FC236}">
                <a16:creationId xmlns:a16="http://schemas.microsoft.com/office/drawing/2014/main" id="{F0D1E47D-13A9-3AA6-F9DE-9B6D9C6008F8}"/>
              </a:ext>
            </a:extLst>
          </p:cNvPr>
          <p:cNvSpPr>
            <a:spLocks noGrp="1"/>
          </p:cNvSpPr>
          <p:nvPr>
            <p:ph type="sldNum" sz="quarter" idx="12"/>
          </p:nvPr>
        </p:nvSpPr>
        <p:spPr/>
        <p:txBody>
          <a:bodyPr/>
          <a:lstStyle/>
          <a:p>
            <a:fld id="{6113E31D-E2AB-40D1-8B51-AFA5AFEF393A}" type="slidenum">
              <a:rPr lang="en-US" smtClean="0"/>
              <a:pPr/>
              <a:t>33</a:t>
            </a:fld>
            <a:endParaRPr lang="en-US"/>
          </a:p>
        </p:txBody>
      </p:sp>
      <p:sp>
        <p:nvSpPr>
          <p:cNvPr id="6" name="文字方塊 5">
            <a:extLst>
              <a:ext uri="{FF2B5EF4-FFF2-40B4-BE49-F238E27FC236}">
                <a16:creationId xmlns:a16="http://schemas.microsoft.com/office/drawing/2014/main" id="{0B6E8991-79DD-7C1B-3152-671CF032EFBD}"/>
              </a:ext>
            </a:extLst>
          </p:cNvPr>
          <p:cNvSpPr txBox="1"/>
          <p:nvPr/>
        </p:nvSpPr>
        <p:spPr>
          <a:xfrm>
            <a:off x="6539869" y="6253298"/>
            <a:ext cx="4829171" cy="461665"/>
          </a:xfrm>
          <a:prstGeom prst="rect">
            <a:avLst/>
          </a:prstGeom>
          <a:noFill/>
        </p:spPr>
        <p:txBody>
          <a:bodyPr wrap="square">
            <a:spAutoFit/>
          </a:bodyPr>
          <a:lstStyle/>
          <a:p>
            <a:r>
              <a:rPr lang="en" altLang="zh-TW" sz="1200" dirty="0"/>
              <a:t>Gao, </a:t>
            </a:r>
            <a:r>
              <a:rPr lang="en" altLang="zh-TW" sz="1200" dirty="0" err="1"/>
              <a:t>Yunfan</a:t>
            </a:r>
            <a:r>
              <a:rPr lang="en" altLang="zh-TW" sz="1200" dirty="0"/>
              <a:t>, et al. "Retrieval-augmented generation for large language models: A survey." </a:t>
            </a:r>
            <a:r>
              <a:rPr lang="en" altLang="zh-TW" sz="1200" i="1" dirty="0" err="1"/>
              <a:t>arXiv</a:t>
            </a:r>
            <a:r>
              <a:rPr lang="en" altLang="zh-TW" sz="1200" i="1" dirty="0"/>
              <a:t> preprint arXiv:2312.10997</a:t>
            </a:r>
            <a:r>
              <a:rPr lang="en" altLang="zh-TW" sz="1200" dirty="0"/>
              <a:t> (2023).</a:t>
            </a:r>
            <a:endParaRPr lang="zh-TW" altLang="en-US" sz="1200" dirty="0"/>
          </a:p>
        </p:txBody>
      </p:sp>
      <p:sp>
        <p:nvSpPr>
          <p:cNvPr id="3" name="圓角矩形 2">
            <a:extLst>
              <a:ext uri="{FF2B5EF4-FFF2-40B4-BE49-F238E27FC236}">
                <a16:creationId xmlns:a16="http://schemas.microsoft.com/office/drawing/2014/main" id="{C8988D52-663B-D567-332E-91720B0E8320}"/>
              </a:ext>
            </a:extLst>
          </p:cNvPr>
          <p:cNvSpPr/>
          <p:nvPr/>
        </p:nvSpPr>
        <p:spPr>
          <a:xfrm>
            <a:off x="6964270" y="1865990"/>
            <a:ext cx="2057400" cy="1136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t>Generator</a:t>
            </a:r>
            <a:endParaRPr kumimoji="1" lang="en-US" altLang="zh-TW" dirty="0"/>
          </a:p>
          <a:p>
            <a:pPr algn="ctr"/>
            <a:r>
              <a:rPr kumimoji="1" lang="en-US" altLang="zh-TW" dirty="0"/>
              <a:t>(e.g., LLM)</a:t>
            </a:r>
            <a:endParaRPr kumimoji="1" lang="zh-TW" altLang="en-US" dirty="0"/>
          </a:p>
        </p:txBody>
      </p:sp>
      <p:sp>
        <p:nvSpPr>
          <p:cNvPr id="7" name="圓角矩形 6">
            <a:extLst>
              <a:ext uri="{FF2B5EF4-FFF2-40B4-BE49-F238E27FC236}">
                <a16:creationId xmlns:a16="http://schemas.microsoft.com/office/drawing/2014/main" id="{02DA1334-57A2-685F-68AD-1C0170446CF4}"/>
              </a:ext>
            </a:extLst>
          </p:cNvPr>
          <p:cNvSpPr/>
          <p:nvPr/>
        </p:nvSpPr>
        <p:spPr>
          <a:xfrm>
            <a:off x="1997961" y="3449001"/>
            <a:ext cx="1939290" cy="70485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rPr>
              <a:t>Retriever</a:t>
            </a:r>
          </a:p>
        </p:txBody>
      </p:sp>
      <p:pic>
        <p:nvPicPr>
          <p:cNvPr id="9" name="圖形 8" descr="資料庫 外框">
            <a:extLst>
              <a:ext uri="{FF2B5EF4-FFF2-40B4-BE49-F238E27FC236}">
                <a16:creationId xmlns:a16="http://schemas.microsoft.com/office/drawing/2014/main" id="{1A750FEE-BD69-835D-B503-9BC72DEA68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1965" y="4774443"/>
            <a:ext cx="914400" cy="914400"/>
          </a:xfrm>
          <a:prstGeom prst="rect">
            <a:avLst/>
          </a:prstGeom>
        </p:spPr>
      </p:pic>
      <p:pic>
        <p:nvPicPr>
          <p:cNvPr id="1028" name="Picture 4" descr="undefined">
            <a:extLst>
              <a:ext uri="{FF2B5EF4-FFF2-40B4-BE49-F238E27FC236}">
                <a16:creationId xmlns:a16="http://schemas.microsoft.com/office/drawing/2014/main" id="{61AEFAE3-D0F1-0112-BA15-9CEE854F2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225" y="5577707"/>
            <a:ext cx="772651" cy="70485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A45DFAE3-5EC4-80FD-6A58-5A2C79D36FD8}"/>
              </a:ext>
            </a:extLst>
          </p:cNvPr>
          <p:cNvSpPr txBox="1"/>
          <p:nvPr/>
        </p:nvSpPr>
        <p:spPr>
          <a:xfrm>
            <a:off x="2052876" y="5606967"/>
            <a:ext cx="1832578" cy="646331"/>
          </a:xfrm>
          <a:prstGeom prst="rect">
            <a:avLst/>
          </a:prstGeom>
          <a:noFill/>
        </p:spPr>
        <p:txBody>
          <a:bodyPr wrap="square" rtlCol="0">
            <a:spAutoFit/>
          </a:bodyPr>
          <a:lstStyle/>
          <a:p>
            <a:pPr algn="ctr"/>
            <a:r>
              <a:rPr kumimoji="1" lang="en-US" altLang="zh-TW" b="1" dirty="0"/>
              <a:t>Knowledge Base </a:t>
            </a:r>
            <a:r>
              <a:rPr kumimoji="1" lang="en-US" altLang="zh-TW" dirty="0"/>
              <a:t>(e.g., Wikipedia)</a:t>
            </a:r>
            <a:endParaRPr kumimoji="1" lang="zh-TW" altLang="en-US" dirty="0"/>
          </a:p>
        </p:txBody>
      </p:sp>
      <p:cxnSp>
        <p:nvCxnSpPr>
          <p:cNvPr id="12" name="直線箭頭接點 11">
            <a:extLst>
              <a:ext uri="{FF2B5EF4-FFF2-40B4-BE49-F238E27FC236}">
                <a16:creationId xmlns:a16="http://schemas.microsoft.com/office/drawing/2014/main" id="{7F050A04-5CE8-AA08-06BF-903E9F8C0D15}"/>
              </a:ext>
            </a:extLst>
          </p:cNvPr>
          <p:cNvCxnSpPr/>
          <p:nvPr/>
        </p:nvCxnSpPr>
        <p:spPr>
          <a:xfrm>
            <a:off x="2971796" y="4227778"/>
            <a:ext cx="0" cy="5575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C76AD002-E6EF-6A3C-65C5-4DDBD7E074D9}"/>
              </a:ext>
            </a:extLst>
          </p:cNvPr>
          <p:cNvSpPr/>
          <p:nvPr/>
        </p:nvSpPr>
        <p:spPr>
          <a:xfrm>
            <a:off x="1164688" y="2143845"/>
            <a:ext cx="3627610" cy="5313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Which year was Oppenheimer born?</a:t>
            </a:r>
            <a:endParaRPr kumimoji="1" lang="zh-TW" altLang="en-US" dirty="0">
              <a:solidFill>
                <a:schemeClr val="tx1"/>
              </a:solidFill>
            </a:endParaRPr>
          </a:p>
        </p:txBody>
      </p:sp>
      <p:cxnSp>
        <p:nvCxnSpPr>
          <p:cNvPr id="14" name="直線箭頭接點 13">
            <a:extLst>
              <a:ext uri="{FF2B5EF4-FFF2-40B4-BE49-F238E27FC236}">
                <a16:creationId xmlns:a16="http://schemas.microsoft.com/office/drawing/2014/main" id="{0ADDEC63-99C3-46C2-0727-D3787C6F615A}"/>
              </a:ext>
            </a:extLst>
          </p:cNvPr>
          <p:cNvCxnSpPr/>
          <p:nvPr/>
        </p:nvCxnSpPr>
        <p:spPr>
          <a:xfrm>
            <a:off x="2978492" y="2815248"/>
            <a:ext cx="0" cy="5575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36DEEA2-78AF-ACEB-5FAB-E088CABCCEB3}"/>
              </a:ext>
            </a:extLst>
          </p:cNvPr>
          <p:cNvSpPr/>
          <p:nvPr/>
        </p:nvSpPr>
        <p:spPr>
          <a:xfrm>
            <a:off x="4296265" y="4663288"/>
            <a:ext cx="3275388" cy="11367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1400" dirty="0">
                <a:solidFill>
                  <a:schemeClr val="tx1"/>
                </a:solidFill>
              </a:rPr>
              <a:t>Robert Oppenheimer (born April 22, 1904, New York, New York, U.S.—died February 18, 1967, Princeton, New Jersey) was an American theoretical physicist and science administrator ...</a:t>
            </a:r>
            <a:endParaRPr kumimoji="1" lang="zh-TW" altLang="en-US" sz="1400" dirty="0">
              <a:solidFill>
                <a:schemeClr val="tx1"/>
              </a:solidFill>
            </a:endParaRPr>
          </a:p>
        </p:txBody>
      </p:sp>
      <p:cxnSp>
        <p:nvCxnSpPr>
          <p:cNvPr id="16" name="直線箭頭接點 15">
            <a:extLst>
              <a:ext uri="{FF2B5EF4-FFF2-40B4-BE49-F238E27FC236}">
                <a16:creationId xmlns:a16="http://schemas.microsoft.com/office/drawing/2014/main" id="{49282300-B5AC-DA84-2FB7-799C685EC99C}"/>
              </a:ext>
            </a:extLst>
          </p:cNvPr>
          <p:cNvCxnSpPr>
            <a:cxnSpLocks/>
          </p:cNvCxnSpPr>
          <p:nvPr/>
        </p:nvCxnSpPr>
        <p:spPr>
          <a:xfrm>
            <a:off x="5047581" y="2325392"/>
            <a:ext cx="1661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D826703-5B08-8A1A-6482-E3F162A22BE9}"/>
              </a:ext>
            </a:extLst>
          </p:cNvPr>
          <p:cNvCxnSpPr>
            <a:cxnSpLocks/>
          </p:cNvCxnSpPr>
          <p:nvPr/>
        </p:nvCxnSpPr>
        <p:spPr>
          <a:xfrm>
            <a:off x="5047581" y="2586649"/>
            <a:ext cx="1661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858ACCE5-013D-8F35-DA46-087F0322243B}"/>
              </a:ext>
            </a:extLst>
          </p:cNvPr>
          <p:cNvCxnSpPr>
            <a:cxnSpLocks/>
          </p:cNvCxnSpPr>
          <p:nvPr/>
        </p:nvCxnSpPr>
        <p:spPr>
          <a:xfrm>
            <a:off x="3509321" y="5242763"/>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箭頭接點 20">
            <a:extLst>
              <a:ext uri="{FF2B5EF4-FFF2-40B4-BE49-F238E27FC236}">
                <a16:creationId xmlns:a16="http://schemas.microsoft.com/office/drawing/2014/main" id="{6AF5415A-9159-FF26-BF54-7E8A7075DCFB}"/>
              </a:ext>
            </a:extLst>
          </p:cNvPr>
          <p:cNvCxnSpPr>
            <a:cxnSpLocks/>
          </p:cNvCxnSpPr>
          <p:nvPr/>
        </p:nvCxnSpPr>
        <p:spPr>
          <a:xfrm flipV="1">
            <a:off x="5838864" y="2651965"/>
            <a:ext cx="0" cy="1970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F76D838D-A7A1-478A-E5F6-E026902F1CA8}"/>
              </a:ext>
            </a:extLst>
          </p:cNvPr>
          <p:cNvSpPr txBox="1"/>
          <p:nvPr/>
        </p:nvSpPr>
        <p:spPr>
          <a:xfrm>
            <a:off x="9614694" y="2140053"/>
            <a:ext cx="2249645" cy="646331"/>
          </a:xfrm>
          <a:prstGeom prst="rect">
            <a:avLst/>
          </a:prstGeom>
          <a:noFill/>
        </p:spPr>
        <p:txBody>
          <a:bodyPr wrap="square">
            <a:spAutoFit/>
          </a:bodyPr>
          <a:lstStyle/>
          <a:p>
            <a:r>
              <a:rPr kumimoji="1" lang="en-US" altLang="zh-TW" sz="1800" dirty="0">
                <a:solidFill>
                  <a:schemeClr val="tx1"/>
                </a:solidFill>
              </a:rPr>
              <a:t>1967 (Without RAG)</a:t>
            </a:r>
          </a:p>
          <a:p>
            <a:r>
              <a:rPr kumimoji="1" lang="en-US" altLang="zh-TW" dirty="0"/>
              <a:t>1904 (With RAG)</a:t>
            </a:r>
            <a:endParaRPr lang="zh-TW" altLang="en-US" dirty="0"/>
          </a:p>
        </p:txBody>
      </p:sp>
      <p:cxnSp>
        <p:nvCxnSpPr>
          <p:cNvPr id="25" name="直線箭頭接點 24">
            <a:extLst>
              <a:ext uri="{FF2B5EF4-FFF2-40B4-BE49-F238E27FC236}">
                <a16:creationId xmlns:a16="http://schemas.microsoft.com/office/drawing/2014/main" id="{CE9DB02D-5C2B-8AC6-1C76-9A1CE09F7222}"/>
              </a:ext>
            </a:extLst>
          </p:cNvPr>
          <p:cNvCxnSpPr>
            <a:cxnSpLocks/>
          </p:cNvCxnSpPr>
          <p:nvPr/>
        </p:nvCxnSpPr>
        <p:spPr>
          <a:xfrm>
            <a:off x="9162380" y="2325392"/>
            <a:ext cx="4414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箭頭接點 28">
            <a:extLst>
              <a:ext uri="{FF2B5EF4-FFF2-40B4-BE49-F238E27FC236}">
                <a16:creationId xmlns:a16="http://schemas.microsoft.com/office/drawing/2014/main" id="{BD476A9C-D893-D93D-1437-12F7E90CC8A3}"/>
              </a:ext>
            </a:extLst>
          </p:cNvPr>
          <p:cNvCxnSpPr>
            <a:cxnSpLocks/>
          </p:cNvCxnSpPr>
          <p:nvPr/>
        </p:nvCxnSpPr>
        <p:spPr>
          <a:xfrm>
            <a:off x="9173266" y="2586649"/>
            <a:ext cx="4414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E1BB2B5C-C1A8-04FC-7251-A7901CBEBA05}"/>
              </a:ext>
            </a:extLst>
          </p:cNvPr>
          <p:cNvSpPr txBox="1"/>
          <p:nvPr/>
        </p:nvSpPr>
        <p:spPr>
          <a:xfrm>
            <a:off x="7561402" y="4909162"/>
            <a:ext cx="1460268" cy="646331"/>
          </a:xfrm>
          <a:prstGeom prst="rect">
            <a:avLst/>
          </a:prstGeom>
          <a:noFill/>
        </p:spPr>
        <p:txBody>
          <a:bodyPr wrap="square" rtlCol="0">
            <a:spAutoFit/>
          </a:bodyPr>
          <a:lstStyle/>
          <a:p>
            <a:pPr algn="ctr"/>
            <a:r>
              <a:rPr kumimoji="1" lang="en-US" altLang="zh-TW" b="1" dirty="0"/>
              <a:t>Retrieved Documents</a:t>
            </a:r>
            <a:endParaRPr kumimoji="1" lang="zh-TW" altLang="en-US" b="1" dirty="0"/>
          </a:p>
        </p:txBody>
      </p:sp>
      <p:sp>
        <p:nvSpPr>
          <p:cNvPr id="32" name="文字方塊 31">
            <a:extLst>
              <a:ext uri="{FF2B5EF4-FFF2-40B4-BE49-F238E27FC236}">
                <a16:creationId xmlns:a16="http://schemas.microsoft.com/office/drawing/2014/main" id="{852D27A4-BBA9-B933-60FD-6B71F9E83BBA}"/>
              </a:ext>
            </a:extLst>
          </p:cNvPr>
          <p:cNvSpPr txBox="1"/>
          <p:nvPr/>
        </p:nvSpPr>
        <p:spPr>
          <a:xfrm>
            <a:off x="9695704" y="1770817"/>
            <a:ext cx="1810496" cy="369332"/>
          </a:xfrm>
          <a:prstGeom prst="rect">
            <a:avLst/>
          </a:prstGeom>
          <a:noFill/>
        </p:spPr>
        <p:txBody>
          <a:bodyPr wrap="square" rtlCol="0">
            <a:spAutoFit/>
          </a:bodyPr>
          <a:lstStyle/>
          <a:p>
            <a:pPr algn="ctr"/>
            <a:r>
              <a:rPr kumimoji="1" lang="en-US" altLang="zh-TW" b="1" dirty="0"/>
              <a:t>LLM Output</a:t>
            </a:r>
            <a:endParaRPr kumimoji="1" lang="zh-TW" altLang="en-US" b="1" dirty="0"/>
          </a:p>
        </p:txBody>
      </p:sp>
      <p:sp>
        <p:nvSpPr>
          <p:cNvPr id="5" name="文字方塊 4">
            <a:extLst>
              <a:ext uri="{FF2B5EF4-FFF2-40B4-BE49-F238E27FC236}">
                <a16:creationId xmlns:a16="http://schemas.microsoft.com/office/drawing/2014/main" id="{2B791C25-F66F-9E06-31F6-CA3160FBE871}"/>
              </a:ext>
            </a:extLst>
          </p:cNvPr>
          <p:cNvSpPr txBox="1"/>
          <p:nvPr/>
        </p:nvSpPr>
        <p:spPr>
          <a:xfrm>
            <a:off x="2059422" y="1774513"/>
            <a:ext cx="1816368" cy="369332"/>
          </a:xfrm>
          <a:prstGeom prst="rect">
            <a:avLst/>
          </a:prstGeom>
          <a:noFill/>
        </p:spPr>
        <p:txBody>
          <a:bodyPr wrap="square" rtlCol="0">
            <a:spAutoFit/>
          </a:bodyPr>
          <a:lstStyle/>
          <a:p>
            <a:pPr algn="ctr"/>
            <a:r>
              <a:rPr kumimoji="1" lang="en-US" altLang="zh-TW" b="1" dirty="0"/>
              <a:t>Input Query</a:t>
            </a:r>
            <a:endParaRPr kumimoji="1" lang="zh-TW" altLang="en-US" b="1" dirty="0"/>
          </a:p>
        </p:txBody>
      </p:sp>
      <p:sp>
        <p:nvSpPr>
          <p:cNvPr id="8" name="文字方塊 7">
            <a:extLst>
              <a:ext uri="{FF2B5EF4-FFF2-40B4-BE49-F238E27FC236}">
                <a16:creationId xmlns:a16="http://schemas.microsoft.com/office/drawing/2014/main" id="{8BB34A01-6FF3-61F7-E230-C95B864CD840}"/>
              </a:ext>
            </a:extLst>
          </p:cNvPr>
          <p:cNvSpPr txBox="1"/>
          <p:nvPr/>
        </p:nvSpPr>
        <p:spPr>
          <a:xfrm>
            <a:off x="3204711" y="3295750"/>
            <a:ext cx="1664467" cy="523220"/>
          </a:xfrm>
          <a:prstGeom prst="rect">
            <a:avLst/>
          </a:prstGeom>
          <a:noFill/>
        </p:spPr>
        <p:txBody>
          <a:bodyPr wrap="square" rtlCol="0">
            <a:spAutoFit/>
          </a:bodyPr>
          <a:lstStyle/>
          <a:p>
            <a:pPr algn="ctr"/>
            <a:r>
              <a:rPr kumimoji="1" lang="en-US" altLang="zh-TW" sz="2800" dirty="0">
                <a:solidFill>
                  <a:srgbClr val="FF0000"/>
                </a:solidFill>
              </a:rPr>
              <a:t>TF-IDF</a:t>
            </a:r>
            <a:endParaRPr kumimoji="1" lang="zh-TW" altLang="en-US" sz="2800" dirty="0">
              <a:solidFill>
                <a:srgbClr val="FF0000"/>
              </a:solidFill>
            </a:endParaRPr>
          </a:p>
        </p:txBody>
      </p:sp>
    </p:spTree>
    <p:extLst>
      <p:ext uri="{BB962C8B-B14F-4D97-AF65-F5344CB8AC3E}">
        <p14:creationId xmlns:p14="http://schemas.microsoft.com/office/powerpoint/2010/main" val="412610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5FF4A-E263-789A-DACA-59A61AD9E99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AE9439B-5DD1-FE99-57E8-ADD4BA106F49}"/>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2CDE22FE-AC24-8B57-C536-DB46BFEE3763}"/>
              </a:ext>
            </a:extLst>
          </p:cNvPr>
          <p:cNvSpPr>
            <a:spLocks noGrp="1"/>
          </p:cNvSpPr>
          <p:nvPr>
            <p:ph type="sldNum" sz="quarter" idx="12"/>
          </p:nvPr>
        </p:nvSpPr>
        <p:spPr/>
        <p:txBody>
          <a:bodyPr/>
          <a:lstStyle/>
          <a:p>
            <a:fld id="{6113E31D-E2AB-40D1-8B51-AFA5AFEF393A}" type="slidenum">
              <a:rPr lang="en-US" smtClean="0"/>
              <a:pPr/>
              <a:t>34</a:t>
            </a:fld>
            <a:endParaRPr lang="en-US" dirty="0"/>
          </a:p>
        </p:txBody>
      </p:sp>
      <p:sp>
        <p:nvSpPr>
          <p:cNvPr id="8" name="文字方塊 7">
            <a:extLst>
              <a:ext uri="{FF2B5EF4-FFF2-40B4-BE49-F238E27FC236}">
                <a16:creationId xmlns:a16="http://schemas.microsoft.com/office/drawing/2014/main" id="{0FCED52F-0F4B-0AB9-BB59-0C525FF1DB2C}"/>
              </a:ext>
            </a:extLst>
          </p:cNvPr>
          <p:cNvSpPr txBox="1"/>
          <p:nvPr/>
        </p:nvSpPr>
        <p:spPr>
          <a:xfrm>
            <a:off x="653143" y="1868198"/>
            <a:ext cx="10918370" cy="22398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400" dirty="0"/>
              <a:t>深度學習與自然語言處理的概念</a:t>
            </a:r>
            <a:endParaRPr kumimoji="1" lang="en-US" altLang="zh-TW" sz="2400" dirty="0"/>
          </a:p>
          <a:p>
            <a:pPr marL="342900" indent="-342900">
              <a:lnSpc>
                <a:spcPct val="150000"/>
              </a:lnSpc>
              <a:buFont typeface="Arial" panose="020B0604020202020204" pitchFamily="34" charset="0"/>
              <a:buChar char="•"/>
            </a:pPr>
            <a:r>
              <a:rPr kumimoji="1" lang="en-US" altLang="zh-TW" sz="2400" dirty="0"/>
              <a:t>Embeddings</a:t>
            </a:r>
          </a:p>
          <a:p>
            <a:pPr marL="800100" lvl="1" indent="-342900">
              <a:lnSpc>
                <a:spcPct val="150000"/>
              </a:lnSpc>
              <a:buFont typeface="Arial" panose="020B0604020202020204" pitchFamily="34" charset="0"/>
              <a:buChar char="•"/>
            </a:pPr>
            <a:r>
              <a:rPr kumimoji="1" lang="en-US" altLang="zh-TW" sz="2400" dirty="0"/>
              <a:t>Sentence embeddings</a:t>
            </a:r>
            <a:r>
              <a:rPr kumimoji="1" lang="zh-TW" altLang="en-US" sz="2400" dirty="0"/>
              <a:t> </a:t>
            </a:r>
            <a:r>
              <a:rPr kumimoji="1" lang="en-US" altLang="zh-TW" sz="2400" dirty="0"/>
              <a:t>(Document Representations)</a:t>
            </a:r>
          </a:p>
          <a:p>
            <a:pPr marL="800100" lvl="1" indent="-342900">
              <a:lnSpc>
                <a:spcPct val="150000"/>
              </a:lnSpc>
              <a:buFont typeface="Arial" panose="020B0604020202020204" pitchFamily="34" charset="0"/>
              <a:buChar char="•"/>
            </a:pPr>
            <a:r>
              <a:rPr kumimoji="1" lang="en-US" altLang="zh-TW" sz="2400" dirty="0">
                <a:solidFill>
                  <a:srgbClr val="0070C0"/>
                </a:solidFill>
              </a:rPr>
              <a:t>Word embeddings</a:t>
            </a:r>
          </a:p>
        </p:txBody>
      </p:sp>
    </p:spTree>
    <p:extLst>
      <p:ext uri="{BB962C8B-B14F-4D97-AF65-F5344CB8AC3E}">
        <p14:creationId xmlns:p14="http://schemas.microsoft.com/office/powerpoint/2010/main" val="604661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D967F-6129-6EEA-EC79-0D5CE8379C6E}"/>
              </a:ext>
            </a:extLst>
          </p:cNvPr>
          <p:cNvSpPr>
            <a:spLocks noGrp="1"/>
          </p:cNvSpPr>
          <p:nvPr>
            <p:ph type="title"/>
          </p:nvPr>
        </p:nvSpPr>
        <p:spPr/>
        <p:txBody>
          <a:bodyPr>
            <a:normAutofit/>
          </a:bodyPr>
          <a:lstStyle/>
          <a:p>
            <a:r>
              <a:rPr kumimoji="1" lang="zh-TW" altLang="en-US" dirty="0"/>
              <a:t>詞嵌入：把詞嵌入到向量</a:t>
            </a:r>
            <a:r>
              <a:rPr kumimoji="1" lang="en-US" altLang="zh-TW" dirty="0"/>
              <a:t> </a:t>
            </a:r>
            <a:r>
              <a:rPr kumimoji="1" lang="en" altLang="zh-TW" dirty="0"/>
              <a:t>(Word2Vec)</a:t>
            </a:r>
            <a:endParaRPr kumimoji="1" lang="zh-TW" altLang="en-US" dirty="0"/>
          </a:p>
        </p:txBody>
      </p:sp>
      <p:sp>
        <p:nvSpPr>
          <p:cNvPr id="4" name="投影片編號版面配置區 3">
            <a:extLst>
              <a:ext uri="{FF2B5EF4-FFF2-40B4-BE49-F238E27FC236}">
                <a16:creationId xmlns:a16="http://schemas.microsoft.com/office/drawing/2014/main" id="{F0D7ADE4-3145-5A62-E184-3740A8F642AB}"/>
              </a:ext>
            </a:extLst>
          </p:cNvPr>
          <p:cNvSpPr>
            <a:spLocks noGrp="1"/>
          </p:cNvSpPr>
          <p:nvPr>
            <p:ph type="sldNum" sz="quarter" idx="12"/>
          </p:nvPr>
        </p:nvSpPr>
        <p:spPr/>
        <p:txBody>
          <a:bodyPr/>
          <a:lstStyle/>
          <a:p>
            <a:fld id="{6113E31D-E2AB-40D1-8B51-AFA5AFEF393A}" type="slidenum">
              <a:rPr lang="en-US" smtClean="0"/>
              <a:pPr/>
              <a:t>35</a:t>
            </a:fld>
            <a:endParaRPr lang="en-US" dirty="0"/>
          </a:p>
        </p:txBody>
      </p:sp>
      <p:sp>
        <p:nvSpPr>
          <p:cNvPr id="5" name="圓角矩形 4">
            <a:extLst>
              <a:ext uri="{FF2B5EF4-FFF2-40B4-BE49-F238E27FC236}">
                <a16:creationId xmlns:a16="http://schemas.microsoft.com/office/drawing/2014/main" id="{ABEA6365-DAA5-3D21-15A3-44E21F0B3E90}"/>
              </a:ext>
            </a:extLst>
          </p:cNvPr>
          <p:cNvSpPr/>
          <p:nvPr/>
        </p:nvSpPr>
        <p:spPr>
          <a:xfrm>
            <a:off x="5126250" y="1976138"/>
            <a:ext cx="1038330" cy="36377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Steve</a:t>
            </a:r>
            <a:endParaRPr kumimoji="1" lang="zh-TW" altLang="en-US" sz="1600" dirty="0">
              <a:solidFill>
                <a:schemeClr val="tx1"/>
              </a:solidFill>
            </a:endParaRPr>
          </a:p>
        </p:txBody>
      </p:sp>
      <p:sp>
        <p:nvSpPr>
          <p:cNvPr id="6" name="圓角矩形 5">
            <a:extLst>
              <a:ext uri="{FF2B5EF4-FFF2-40B4-BE49-F238E27FC236}">
                <a16:creationId xmlns:a16="http://schemas.microsoft.com/office/drawing/2014/main" id="{47BBC121-29B6-5220-CB78-B4D68370D415}"/>
              </a:ext>
            </a:extLst>
          </p:cNvPr>
          <p:cNvSpPr/>
          <p:nvPr/>
        </p:nvSpPr>
        <p:spPr>
          <a:xfrm>
            <a:off x="5126250" y="2428453"/>
            <a:ext cx="1038330" cy="363771"/>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Jobs</a:t>
            </a:r>
            <a:endParaRPr kumimoji="1" lang="zh-TW" altLang="en-US" sz="1600" dirty="0">
              <a:solidFill>
                <a:schemeClr val="tx1"/>
              </a:solidFill>
            </a:endParaRPr>
          </a:p>
        </p:txBody>
      </p:sp>
      <p:sp>
        <p:nvSpPr>
          <p:cNvPr id="7" name="圓角矩形 6">
            <a:extLst>
              <a:ext uri="{FF2B5EF4-FFF2-40B4-BE49-F238E27FC236}">
                <a16:creationId xmlns:a16="http://schemas.microsoft.com/office/drawing/2014/main" id="{1CC73DF7-67C5-E923-B110-F5027E607101}"/>
              </a:ext>
            </a:extLst>
          </p:cNvPr>
          <p:cNvSpPr/>
          <p:nvPr/>
        </p:nvSpPr>
        <p:spPr>
          <a:xfrm>
            <a:off x="5126250" y="2870077"/>
            <a:ext cx="1038330"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8" name="圓角矩形 7">
            <a:extLst>
              <a:ext uri="{FF2B5EF4-FFF2-40B4-BE49-F238E27FC236}">
                <a16:creationId xmlns:a16="http://schemas.microsoft.com/office/drawing/2014/main" id="{56B8A95F-18DA-D383-DB7E-C39CA36DF52E}"/>
              </a:ext>
            </a:extLst>
          </p:cNvPr>
          <p:cNvSpPr/>
          <p:nvPr/>
        </p:nvSpPr>
        <p:spPr>
          <a:xfrm>
            <a:off x="5126250" y="3311701"/>
            <a:ext cx="1038330"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Apple</a:t>
            </a:r>
            <a:endParaRPr kumimoji="1" lang="zh-TW" altLang="en-US" sz="1600" dirty="0">
              <a:solidFill>
                <a:schemeClr val="tx1"/>
              </a:solidFill>
            </a:endParaRPr>
          </a:p>
        </p:txBody>
      </p:sp>
      <p:sp>
        <p:nvSpPr>
          <p:cNvPr id="9" name="圓角矩形 8">
            <a:extLst>
              <a:ext uri="{FF2B5EF4-FFF2-40B4-BE49-F238E27FC236}">
                <a16:creationId xmlns:a16="http://schemas.microsoft.com/office/drawing/2014/main" id="{F5E789D0-102E-9899-6B0E-E72F53B56733}"/>
              </a:ext>
            </a:extLst>
          </p:cNvPr>
          <p:cNvSpPr/>
          <p:nvPr/>
        </p:nvSpPr>
        <p:spPr>
          <a:xfrm>
            <a:off x="5134854" y="3753326"/>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Inc.</a:t>
            </a:r>
            <a:endParaRPr kumimoji="1" lang="zh-TW" altLang="en-US" sz="1600" dirty="0">
              <a:solidFill>
                <a:schemeClr val="tx1"/>
              </a:solidFill>
            </a:endParaRPr>
          </a:p>
        </p:txBody>
      </p:sp>
      <p:sp>
        <p:nvSpPr>
          <p:cNvPr id="11" name="文字方塊 10">
            <a:extLst>
              <a:ext uri="{FF2B5EF4-FFF2-40B4-BE49-F238E27FC236}">
                <a16:creationId xmlns:a16="http://schemas.microsoft.com/office/drawing/2014/main" id="{464F8053-1CB6-9280-0786-1F5398B4FB9E}"/>
              </a:ext>
            </a:extLst>
          </p:cNvPr>
          <p:cNvSpPr txBox="1"/>
          <p:nvPr/>
        </p:nvSpPr>
        <p:spPr>
          <a:xfrm>
            <a:off x="5203872" y="1508868"/>
            <a:ext cx="851002" cy="400110"/>
          </a:xfrm>
          <a:prstGeom prst="rect">
            <a:avLst/>
          </a:prstGeom>
          <a:noFill/>
        </p:spPr>
        <p:txBody>
          <a:bodyPr wrap="square" rtlCol="0">
            <a:spAutoFit/>
          </a:bodyPr>
          <a:lstStyle/>
          <a:p>
            <a:pPr algn="ctr"/>
            <a:r>
              <a:rPr kumimoji="1" lang="en-US" altLang="zh-TW" sz="2000" b="1" dirty="0"/>
              <a:t>Input</a:t>
            </a:r>
            <a:endParaRPr kumimoji="1" lang="zh-TW" altLang="en-US" sz="2000" b="1" dirty="0"/>
          </a:p>
        </p:txBody>
      </p:sp>
      <p:sp>
        <p:nvSpPr>
          <p:cNvPr id="12" name="圓角矩形 11">
            <a:extLst>
              <a:ext uri="{FF2B5EF4-FFF2-40B4-BE49-F238E27FC236}">
                <a16:creationId xmlns:a16="http://schemas.microsoft.com/office/drawing/2014/main" id="{217AB8D6-2DB3-140E-DF9E-4A5CD8120CB8}"/>
              </a:ext>
            </a:extLst>
          </p:cNvPr>
          <p:cNvSpPr/>
          <p:nvPr/>
        </p:nvSpPr>
        <p:spPr>
          <a:xfrm>
            <a:off x="5126250" y="4456485"/>
            <a:ext cx="1038330" cy="36377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13" name="圓角矩形 12">
            <a:extLst>
              <a:ext uri="{FF2B5EF4-FFF2-40B4-BE49-F238E27FC236}">
                <a16:creationId xmlns:a16="http://schemas.microsoft.com/office/drawing/2014/main" id="{AC62D52E-CDFE-9BB1-61EF-4CCF984C5F54}"/>
              </a:ext>
            </a:extLst>
          </p:cNvPr>
          <p:cNvSpPr/>
          <p:nvPr/>
        </p:nvSpPr>
        <p:spPr>
          <a:xfrm>
            <a:off x="5126250" y="4908800"/>
            <a:ext cx="1038330" cy="363771"/>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14" name="圓角矩形 13">
            <a:extLst>
              <a:ext uri="{FF2B5EF4-FFF2-40B4-BE49-F238E27FC236}">
                <a16:creationId xmlns:a16="http://schemas.microsoft.com/office/drawing/2014/main" id="{5FFE151F-6C37-B885-AA8A-89C81A8E1C02}"/>
              </a:ext>
            </a:extLst>
          </p:cNvPr>
          <p:cNvSpPr/>
          <p:nvPr/>
        </p:nvSpPr>
        <p:spPr>
          <a:xfrm>
            <a:off x="5126250" y="5350424"/>
            <a:ext cx="1038330"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founded</a:t>
            </a:r>
            <a:endParaRPr kumimoji="1" lang="zh-TW" altLang="en-US" sz="1600" dirty="0">
              <a:solidFill>
                <a:schemeClr val="tx1"/>
              </a:solidFill>
            </a:endParaRPr>
          </a:p>
        </p:txBody>
      </p:sp>
      <p:sp>
        <p:nvSpPr>
          <p:cNvPr id="15" name="圓角矩形 14">
            <a:extLst>
              <a:ext uri="{FF2B5EF4-FFF2-40B4-BE49-F238E27FC236}">
                <a16:creationId xmlns:a16="http://schemas.microsoft.com/office/drawing/2014/main" id="{1E1E2AE5-0D93-DD14-622D-9071BF79245E}"/>
              </a:ext>
            </a:extLst>
          </p:cNvPr>
          <p:cNvSpPr/>
          <p:nvPr/>
        </p:nvSpPr>
        <p:spPr>
          <a:xfrm>
            <a:off x="5126250" y="5792048"/>
            <a:ext cx="1038330"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16" name="圓角矩形 15">
            <a:extLst>
              <a:ext uri="{FF2B5EF4-FFF2-40B4-BE49-F238E27FC236}">
                <a16:creationId xmlns:a16="http://schemas.microsoft.com/office/drawing/2014/main" id="{A27E94C1-2F27-B39A-D235-3468AFAFFA21}"/>
              </a:ext>
            </a:extLst>
          </p:cNvPr>
          <p:cNvSpPr/>
          <p:nvPr/>
        </p:nvSpPr>
        <p:spPr>
          <a:xfrm>
            <a:off x="5134854" y="6233673"/>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17" name="矩形 16">
            <a:extLst>
              <a:ext uri="{FF2B5EF4-FFF2-40B4-BE49-F238E27FC236}">
                <a16:creationId xmlns:a16="http://schemas.microsoft.com/office/drawing/2014/main" id="{E7E3AE6E-B645-5F31-3EFE-1ADD783C7660}"/>
              </a:ext>
            </a:extLst>
          </p:cNvPr>
          <p:cNvSpPr/>
          <p:nvPr/>
        </p:nvSpPr>
        <p:spPr>
          <a:xfrm>
            <a:off x="7053942" y="2571436"/>
            <a:ext cx="1726164" cy="9610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b="1" dirty="0">
                <a:solidFill>
                  <a:schemeClr val="tx1"/>
                </a:solidFill>
              </a:rPr>
              <a:t>Word2Vec</a:t>
            </a:r>
          </a:p>
          <a:p>
            <a:pPr algn="ctr"/>
            <a:r>
              <a:rPr kumimoji="1" lang="en-US" altLang="zh-TW" sz="2000" b="1" dirty="0">
                <a:solidFill>
                  <a:schemeClr val="tx1"/>
                </a:solidFill>
              </a:rPr>
              <a:t>(CBOW)</a:t>
            </a:r>
            <a:endParaRPr kumimoji="1" lang="zh-TW" altLang="en-US" dirty="0">
              <a:solidFill>
                <a:schemeClr val="tx1"/>
              </a:solidFill>
            </a:endParaRPr>
          </a:p>
        </p:txBody>
      </p:sp>
      <p:sp>
        <p:nvSpPr>
          <p:cNvPr id="18" name="矩形 17">
            <a:extLst>
              <a:ext uri="{FF2B5EF4-FFF2-40B4-BE49-F238E27FC236}">
                <a16:creationId xmlns:a16="http://schemas.microsoft.com/office/drawing/2014/main" id="{FB756E92-B49D-591B-450F-7D841A4E8E92}"/>
              </a:ext>
            </a:extLst>
          </p:cNvPr>
          <p:cNvSpPr/>
          <p:nvPr/>
        </p:nvSpPr>
        <p:spPr>
          <a:xfrm>
            <a:off x="7053942" y="5051783"/>
            <a:ext cx="1726164" cy="9610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b="1" dirty="0">
                <a:solidFill>
                  <a:schemeClr val="tx1"/>
                </a:solidFill>
              </a:rPr>
              <a:t>Word2Vec</a:t>
            </a:r>
          </a:p>
          <a:p>
            <a:pPr algn="ctr"/>
            <a:r>
              <a:rPr kumimoji="1" lang="en-US" altLang="zh-TW" sz="2000" b="1" dirty="0">
                <a:solidFill>
                  <a:schemeClr val="tx1"/>
                </a:solidFill>
              </a:rPr>
              <a:t>(Skip-gram)</a:t>
            </a:r>
            <a:endParaRPr kumimoji="1" lang="zh-TW" altLang="en-US" sz="2000" dirty="0">
              <a:solidFill>
                <a:schemeClr val="tx1"/>
              </a:solidFill>
            </a:endParaRPr>
          </a:p>
        </p:txBody>
      </p:sp>
      <p:sp>
        <p:nvSpPr>
          <p:cNvPr id="19" name="向右箭號 18">
            <a:extLst>
              <a:ext uri="{FF2B5EF4-FFF2-40B4-BE49-F238E27FC236}">
                <a16:creationId xmlns:a16="http://schemas.microsoft.com/office/drawing/2014/main" id="{B6298F9D-954E-9AF2-976C-3D992F35FDEE}"/>
              </a:ext>
            </a:extLst>
          </p:cNvPr>
          <p:cNvSpPr/>
          <p:nvPr/>
        </p:nvSpPr>
        <p:spPr>
          <a:xfrm>
            <a:off x="6411476" y="2870077"/>
            <a:ext cx="399870" cy="36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向右箭號 19">
            <a:extLst>
              <a:ext uri="{FF2B5EF4-FFF2-40B4-BE49-F238E27FC236}">
                <a16:creationId xmlns:a16="http://schemas.microsoft.com/office/drawing/2014/main" id="{D9D549DC-66E7-886B-30E5-3E0923B9BCA9}"/>
              </a:ext>
            </a:extLst>
          </p:cNvPr>
          <p:cNvSpPr/>
          <p:nvPr/>
        </p:nvSpPr>
        <p:spPr>
          <a:xfrm>
            <a:off x="6411476" y="5350424"/>
            <a:ext cx="399870" cy="36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向右箭號 20">
            <a:extLst>
              <a:ext uri="{FF2B5EF4-FFF2-40B4-BE49-F238E27FC236}">
                <a16:creationId xmlns:a16="http://schemas.microsoft.com/office/drawing/2014/main" id="{51DBA887-8E1F-29F0-817A-C5C7BBB15E7A}"/>
              </a:ext>
            </a:extLst>
          </p:cNvPr>
          <p:cNvSpPr/>
          <p:nvPr/>
        </p:nvSpPr>
        <p:spPr>
          <a:xfrm>
            <a:off x="9022702" y="2870077"/>
            <a:ext cx="399870" cy="36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向右箭號 21">
            <a:extLst>
              <a:ext uri="{FF2B5EF4-FFF2-40B4-BE49-F238E27FC236}">
                <a16:creationId xmlns:a16="http://schemas.microsoft.com/office/drawing/2014/main" id="{3020C1B6-28E3-D523-663B-7878A32C14DC}"/>
              </a:ext>
            </a:extLst>
          </p:cNvPr>
          <p:cNvSpPr/>
          <p:nvPr/>
        </p:nvSpPr>
        <p:spPr>
          <a:xfrm>
            <a:off x="9022702" y="5350422"/>
            <a:ext cx="399870" cy="36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圓角矩形 22">
            <a:extLst>
              <a:ext uri="{FF2B5EF4-FFF2-40B4-BE49-F238E27FC236}">
                <a16:creationId xmlns:a16="http://schemas.microsoft.com/office/drawing/2014/main" id="{13408D5A-5F0D-DA91-55E3-75255C645246}"/>
              </a:ext>
            </a:extLst>
          </p:cNvPr>
          <p:cNvSpPr/>
          <p:nvPr/>
        </p:nvSpPr>
        <p:spPr>
          <a:xfrm>
            <a:off x="9665168" y="2870077"/>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founded</a:t>
            </a:r>
            <a:endParaRPr kumimoji="1" lang="zh-TW" altLang="en-US" sz="1600" dirty="0">
              <a:solidFill>
                <a:srgbClr val="00B050"/>
              </a:solidFill>
            </a:endParaRPr>
          </a:p>
        </p:txBody>
      </p:sp>
      <p:sp>
        <p:nvSpPr>
          <p:cNvPr id="25" name="圓角矩形 24">
            <a:extLst>
              <a:ext uri="{FF2B5EF4-FFF2-40B4-BE49-F238E27FC236}">
                <a16:creationId xmlns:a16="http://schemas.microsoft.com/office/drawing/2014/main" id="{A2C0ADAF-4B06-7494-320C-1881B8E359E8}"/>
              </a:ext>
            </a:extLst>
          </p:cNvPr>
          <p:cNvSpPr/>
          <p:nvPr/>
        </p:nvSpPr>
        <p:spPr>
          <a:xfrm>
            <a:off x="9665168" y="4456485"/>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Steve</a:t>
            </a:r>
            <a:endParaRPr kumimoji="1" lang="zh-TW" altLang="en-US" sz="1600" dirty="0">
              <a:solidFill>
                <a:srgbClr val="00B050"/>
              </a:solidFill>
            </a:endParaRPr>
          </a:p>
        </p:txBody>
      </p:sp>
      <p:sp>
        <p:nvSpPr>
          <p:cNvPr id="26" name="圓角矩形 25">
            <a:extLst>
              <a:ext uri="{FF2B5EF4-FFF2-40B4-BE49-F238E27FC236}">
                <a16:creationId xmlns:a16="http://schemas.microsoft.com/office/drawing/2014/main" id="{6F9B7D74-09CA-1873-9999-4DAAAD78ADBE}"/>
              </a:ext>
            </a:extLst>
          </p:cNvPr>
          <p:cNvSpPr/>
          <p:nvPr/>
        </p:nvSpPr>
        <p:spPr>
          <a:xfrm>
            <a:off x="9665168" y="4908800"/>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Jobs</a:t>
            </a:r>
            <a:endParaRPr kumimoji="1" lang="zh-TW" altLang="en-US" sz="1600" dirty="0">
              <a:solidFill>
                <a:srgbClr val="00B050"/>
              </a:solidFill>
            </a:endParaRPr>
          </a:p>
        </p:txBody>
      </p:sp>
      <p:sp>
        <p:nvSpPr>
          <p:cNvPr id="27" name="圓角矩形 26">
            <a:extLst>
              <a:ext uri="{FF2B5EF4-FFF2-40B4-BE49-F238E27FC236}">
                <a16:creationId xmlns:a16="http://schemas.microsoft.com/office/drawing/2014/main" id="{2F53890A-216B-C892-85E2-D557B210F1DD}"/>
              </a:ext>
            </a:extLst>
          </p:cNvPr>
          <p:cNvSpPr/>
          <p:nvPr/>
        </p:nvSpPr>
        <p:spPr>
          <a:xfrm>
            <a:off x="9665168" y="5792047"/>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Apple</a:t>
            </a:r>
            <a:endParaRPr kumimoji="1" lang="zh-TW" altLang="en-US" sz="1600" dirty="0">
              <a:solidFill>
                <a:srgbClr val="00B050"/>
              </a:solidFill>
            </a:endParaRPr>
          </a:p>
        </p:txBody>
      </p:sp>
      <p:sp>
        <p:nvSpPr>
          <p:cNvPr id="28" name="圓角矩形 27">
            <a:extLst>
              <a:ext uri="{FF2B5EF4-FFF2-40B4-BE49-F238E27FC236}">
                <a16:creationId xmlns:a16="http://schemas.microsoft.com/office/drawing/2014/main" id="{9C581A5E-459C-9DB5-1789-60A08665AA6F}"/>
              </a:ext>
            </a:extLst>
          </p:cNvPr>
          <p:cNvSpPr/>
          <p:nvPr/>
        </p:nvSpPr>
        <p:spPr>
          <a:xfrm>
            <a:off x="9665168" y="6233673"/>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Inc.</a:t>
            </a:r>
            <a:endParaRPr kumimoji="1" lang="zh-TW" altLang="en-US" sz="1600" dirty="0">
              <a:solidFill>
                <a:srgbClr val="00B050"/>
              </a:solidFill>
            </a:endParaRPr>
          </a:p>
        </p:txBody>
      </p:sp>
      <p:sp>
        <p:nvSpPr>
          <p:cNvPr id="30" name="文字方塊 29">
            <a:extLst>
              <a:ext uri="{FF2B5EF4-FFF2-40B4-BE49-F238E27FC236}">
                <a16:creationId xmlns:a16="http://schemas.microsoft.com/office/drawing/2014/main" id="{E314A0F9-0710-AAAD-15CA-0C0522C692AA}"/>
              </a:ext>
            </a:extLst>
          </p:cNvPr>
          <p:cNvSpPr txBox="1"/>
          <p:nvPr/>
        </p:nvSpPr>
        <p:spPr>
          <a:xfrm>
            <a:off x="9463560" y="1508868"/>
            <a:ext cx="1437522" cy="400110"/>
          </a:xfrm>
          <a:prstGeom prst="rect">
            <a:avLst/>
          </a:prstGeom>
          <a:noFill/>
        </p:spPr>
        <p:txBody>
          <a:bodyPr wrap="square" rtlCol="0">
            <a:spAutoFit/>
          </a:bodyPr>
          <a:lstStyle/>
          <a:p>
            <a:pPr algn="ctr"/>
            <a:r>
              <a:rPr kumimoji="1" lang="en-US" altLang="zh-TW" sz="2000" b="1" dirty="0"/>
              <a:t>Prediction</a:t>
            </a:r>
            <a:endParaRPr kumimoji="1" lang="zh-TW" altLang="en-US" sz="2000" b="1" dirty="0"/>
          </a:p>
        </p:txBody>
      </p:sp>
      <p:sp>
        <p:nvSpPr>
          <p:cNvPr id="31" name="文字方塊 30">
            <a:extLst>
              <a:ext uri="{FF2B5EF4-FFF2-40B4-BE49-F238E27FC236}">
                <a16:creationId xmlns:a16="http://schemas.microsoft.com/office/drawing/2014/main" id="{436E2F30-73F8-F34A-01D8-F7B6D011A53F}"/>
              </a:ext>
            </a:extLst>
          </p:cNvPr>
          <p:cNvSpPr txBox="1"/>
          <p:nvPr/>
        </p:nvSpPr>
        <p:spPr>
          <a:xfrm>
            <a:off x="653143" y="1999664"/>
            <a:ext cx="4140953" cy="738664"/>
          </a:xfrm>
          <a:prstGeom prst="rect">
            <a:avLst/>
          </a:prstGeom>
          <a:noFill/>
        </p:spPr>
        <p:txBody>
          <a:bodyPr wrap="square" rtlCol="0">
            <a:spAutoFit/>
          </a:bodyPr>
          <a:lstStyle/>
          <a:p>
            <a:r>
              <a:rPr kumimoji="1" lang="en" altLang="zh-TW" sz="1400" dirty="0"/>
              <a:t>[1] </a:t>
            </a:r>
            <a:r>
              <a:rPr kumimoji="1" lang="en" altLang="zh-TW" sz="1400" dirty="0" err="1"/>
              <a:t>Mikolov</a:t>
            </a:r>
            <a:r>
              <a:rPr kumimoji="1" lang="en" altLang="zh-TW" sz="1400" dirty="0"/>
              <a:t> et al. "Distributed representations of words and phrases and their compositionality." </a:t>
            </a:r>
            <a:r>
              <a:rPr kumimoji="1" lang="en" altLang="zh-TW" sz="1400" dirty="0" err="1"/>
              <a:t>NeurIPS</a:t>
            </a:r>
            <a:r>
              <a:rPr kumimoji="1" lang="en" altLang="zh-TW" sz="1400" dirty="0"/>
              <a:t> 2013.</a:t>
            </a:r>
            <a:endParaRPr kumimoji="1" lang="zh-TW" altLang="en-US" sz="1400" dirty="0"/>
          </a:p>
        </p:txBody>
      </p:sp>
      <p:sp>
        <p:nvSpPr>
          <p:cNvPr id="32" name="文字方塊 31">
            <a:extLst>
              <a:ext uri="{FF2B5EF4-FFF2-40B4-BE49-F238E27FC236}">
                <a16:creationId xmlns:a16="http://schemas.microsoft.com/office/drawing/2014/main" id="{A274E792-7344-6280-09CA-B877CD7CD5A0}"/>
              </a:ext>
            </a:extLst>
          </p:cNvPr>
          <p:cNvSpPr txBox="1"/>
          <p:nvPr/>
        </p:nvSpPr>
        <p:spPr>
          <a:xfrm>
            <a:off x="943715" y="3458158"/>
            <a:ext cx="3141352" cy="954107"/>
          </a:xfrm>
          <a:prstGeom prst="rect">
            <a:avLst/>
          </a:prstGeom>
          <a:noFill/>
        </p:spPr>
        <p:txBody>
          <a:bodyPr wrap="square" rtlCol="0">
            <a:spAutoFit/>
          </a:bodyPr>
          <a:lstStyle/>
          <a:p>
            <a:pPr algn="ctr"/>
            <a:r>
              <a:rPr kumimoji="1" lang="zh-TW" altLang="en-US" sz="2800" dirty="0"/>
              <a:t>非常大量的語料庫 </a:t>
            </a:r>
            <a:r>
              <a:rPr kumimoji="1" lang="en-US" altLang="zh-TW" sz="2800" dirty="0"/>
              <a:t>(</a:t>
            </a:r>
            <a:r>
              <a:rPr kumimoji="1" lang="zh-TW" altLang="en-US" sz="2800" dirty="0"/>
              <a:t>例如：</a:t>
            </a:r>
            <a:r>
              <a:rPr kumimoji="1" lang="en-US" altLang="zh-TW" sz="2800" dirty="0"/>
              <a:t>Wikipedia)</a:t>
            </a:r>
            <a:endParaRPr kumimoji="1" lang="zh-TW" altLang="en-US" sz="2800" dirty="0"/>
          </a:p>
        </p:txBody>
      </p:sp>
      <p:pic>
        <p:nvPicPr>
          <p:cNvPr id="34" name="圖形 33" descr="文件 以實心填滿">
            <a:extLst>
              <a:ext uri="{FF2B5EF4-FFF2-40B4-BE49-F238E27FC236}">
                <a16:creationId xmlns:a16="http://schemas.microsoft.com/office/drawing/2014/main" id="{7A94258A-95E1-22E2-2BFB-E5C4551FC4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736" y="4517640"/>
            <a:ext cx="510073" cy="510073"/>
          </a:xfrm>
          <a:prstGeom prst="rect">
            <a:avLst/>
          </a:prstGeom>
        </p:spPr>
      </p:pic>
      <p:pic>
        <p:nvPicPr>
          <p:cNvPr id="35" name="圖形 34" descr="文件 以實心填滿">
            <a:extLst>
              <a:ext uri="{FF2B5EF4-FFF2-40B4-BE49-F238E27FC236}">
                <a16:creationId xmlns:a16="http://schemas.microsoft.com/office/drawing/2014/main" id="{D36976D9-1ED0-257C-AD50-A625D6F5B6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517" y="4519435"/>
            <a:ext cx="510073" cy="510073"/>
          </a:xfrm>
          <a:prstGeom prst="rect">
            <a:avLst/>
          </a:prstGeom>
        </p:spPr>
      </p:pic>
      <p:pic>
        <p:nvPicPr>
          <p:cNvPr id="36" name="圖形 35" descr="文件 以實心填滿">
            <a:extLst>
              <a:ext uri="{FF2B5EF4-FFF2-40B4-BE49-F238E27FC236}">
                <a16:creationId xmlns:a16="http://schemas.microsoft.com/office/drawing/2014/main" id="{6913D729-0EAF-12BB-F4E8-2C0CF7585A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8298" y="4517639"/>
            <a:ext cx="510073" cy="510073"/>
          </a:xfrm>
          <a:prstGeom prst="rect">
            <a:avLst/>
          </a:prstGeom>
        </p:spPr>
      </p:pic>
      <p:pic>
        <p:nvPicPr>
          <p:cNvPr id="37" name="圖形 36" descr="文件 以實心填滿">
            <a:extLst>
              <a:ext uri="{FF2B5EF4-FFF2-40B4-BE49-F238E27FC236}">
                <a16:creationId xmlns:a16="http://schemas.microsoft.com/office/drawing/2014/main" id="{5F05F6AD-5A45-611C-8D19-EC29E8555C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52079" y="4517639"/>
            <a:ext cx="510073" cy="510073"/>
          </a:xfrm>
          <a:prstGeom prst="rect">
            <a:avLst/>
          </a:prstGeom>
        </p:spPr>
      </p:pic>
      <p:pic>
        <p:nvPicPr>
          <p:cNvPr id="38" name="圖形 37" descr="文件 以實心填滿">
            <a:extLst>
              <a:ext uri="{FF2B5EF4-FFF2-40B4-BE49-F238E27FC236}">
                <a16:creationId xmlns:a16="http://schemas.microsoft.com/office/drawing/2014/main" id="{519DA7A2-4031-31A8-F0E0-8D2C3C43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5860" y="4517639"/>
            <a:ext cx="510073" cy="510073"/>
          </a:xfrm>
          <a:prstGeom prst="rect">
            <a:avLst/>
          </a:prstGeom>
        </p:spPr>
      </p:pic>
      <p:pic>
        <p:nvPicPr>
          <p:cNvPr id="39" name="圖形 38" descr="文件 以實心填滿">
            <a:extLst>
              <a:ext uri="{FF2B5EF4-FFF2-40B4-BE49-F238E27FC236}">
                <a16:creationId xmlns:a16="http://schemas.microsoft.com/office/drawing/2014/main" id="{37CDEBF7-B379-DDE6-23A3-1E2848B228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793" y="5133292"/>
            <a:ext cx="510073" cy="510073"/>
          </a:xfrm>
          <a:prstGeom prst="rect">
            <a:avLst/>
          </a:prstGeom>
        </p:spPr>
      </p:pic>
      <p:pic>
        <p:nvPicPr>
          <p:cNvPr id="40" name="圖形 39" descr="文件 以實心填滿">
            <a:extLst>
              <a:ext uri="{FF2B5EF4-FFF2-40B4-BE49-F238E27FC236}">
                <a16:creationId xmlns:a16="http://schemas.microsoft.com/office/drawing/2014/main" id="{40027F16-03D0-7ABA-5B52-AF4E86B586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5574" y="5135087"/>
            <a:ext cx="510073" cy="510073"/>
          </a:xfrm>
          <a:prstGeom prst="rect">
            <a:avLst/>
          </a:prstGeom>
        </p:spPr>
      </p:pic>
      <p:pic>
        <p:nvPicPr>
          <p:cNvPr id="41" name="圖形 40" descr="文件 以實心填滿">
            <a:extLst>
              <a:ext uri="{FF2B5EF4-FFF2-40B4-BE49-F238E27FC236}">
                <a16:creationId xmlns:a16="http://schemas.microsoft.com/office/drawing/2014/main" id="{4CC14187-67EB-A803-0B66-26EE3B29F4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9355" y="5133291"/>
            <a:ext cx="510073" cy="510073"/>
          </a:xfrm>
          <a:prstGeom prst="rect">
            <a:avLst/>
          </a:prstGeom>
        </p:spPr>
      </p:pic>
      <p:pic>
        <p:nvPicPr>
          <p:cNvPr id="42" name="圖形 41" descr="文件 以實心填滿">
            <a:extLst>
              <a:ext uri="{FF2B5EF4-FFF2-40B4-BE49-F238E27FC236}">
                <a16:creationId xmlns:a16="http://schemas.microsoft.com/office/drawing/2014/main" id="{9A001660-6B26-87AD-6D86-BC65CB4AB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3136" y="5133291"/>
            <a:ext cx="510073" cy="510073"/>
          </a:xfrm>
          <a:prstGeom prst="rect">
            <a:avLst/>
          </a:prstGeom>
        </p:spPr>
      </p:pic>
      <p:pic>
        <p:nvPicPr>
          <p:cNvPr id="43" name="圖形 42" descr="文件 以實心填滿">
            <a:extLst>
              <a:ext uri="{FF2B5EF4-FFF2-40B4-BE49-F238E27FC236}">
                <a16:creationId xmlns:a16="http://schemas.microsoft.com/office/drawing/2014/main" id="{ACDF1470-4C07-5F00-8E88-AF1B7A2B97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66917" y="5133291"/>
            <a:ext cx="510073" cy="510073"/>
          </a:xfrm>
          <a:prstGeom prst="rect">
            <a:avLst/>
          </a:prstGeom>
        </p:spPr>
      </p:pic>
      <p:sp>
        <p:nvSpPr>
          <p:cNvPr id="47" name="矩形 46">
            <a:extLst>
              <a:ext uri="{FF2B5EF4-FFF2-40B4-BE49-F238E27FC236}">
                <a16:creationId xmlns:a16="http://schemas.microsoft.com/office/drawing/2014/main" id="{2F40236C-E5D3-4E83-D4A2-D6106D7B1381}"/>
              </a:ext>
            </a:extLst>
          </p:cNvPr>
          <p:cNvSpPr/>
          <p:nvPr/>
        </p:nvSpPr>
        <p:spPr>
          <a:xfrm>
            <a:off x="1181127" y="4451761"/>
            <a:ext cx="2641437" cy="12778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93851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030758-72D6-A663-4E57-B0B0CEE5111E}"/>
              </a:ext>
            </a:extLst>
          </p:cNvPr>
          <p:cNvSpPr>
            <a:spLocks noGrp="1"/>
          </p:cNvSpPr>
          <p:nvPr>
            <p:ph type="title"/>
          </p:nvPr>
        </p:nvSpPr>
        <p:spPr/>
        <p:txBody>
          <a:bodyPr/>
          <a:lstStyle/>
          <a:p>
            <a:r>
              <a:rPr kumimoji="1" lang="zh-TW" altLang="en-US" dirty="0">
                <a:ea typeface="Microsoft JhengHei" panose="020B0604030504040204" pitchFamily="34" charset="-120"/>
              </a:rPr>
              <a:t>每個字，都是一段向量</a:t>
            </a:r>
            <a:r>
              <a:rPr kumimoji="1" lang="en-US" altLang="zh-TW" dirty="0">
                <a:ea typeface="Microsoft JhengHei" panose="020B0604030504040204" pitchFamily="34" charset="-120"/>
              </a:rPr>
              <a:t> – </a:t>
            </a:r>
            <a:r>
              <a:rPr kumimoji="1" lang="zh-TW" altLang="en-US" dirty="0">
                <a:ea typeface="Microsoft JhengHei" panose="020B0604030504040204" pitchFamily="34" charset="-120"/>
              </a:rPr>
              <a:t>詞向量</a:t>
            </a:r>
            <a:endParaRPr kumimoji="1" lang="zh-TW" altLang="en-US" dirty="0"/>
          </a:p>
        </p:txBody>
      </p:sp>
      <p:sp>
        <p:nvSpPr>
          <p:cNvPr id="4" name="投影片編號版面配置區 3">
            <a:extLst>
              <a:ext uri="{FF2B5EF4-FFF2-40B4-BE49-F238E27FC236}">
                <a16:creationId xmlns:a16="http://schemas.microsoft.com/office/drawing/2014/main" id="{DA93BF6D-5A69-F709-D836-0505A7646CAC}"/>
              </a:ext>
            </a:extLst>
          </p:cNvPr>
          <p:cNvSpPr>
            <a:spLocks noGrp="1"/>
          </p:cNvSpPr>
          <p:nvPr>
            <p:ph type="sldNum" sz="quarter" idx="12"/>
          </p:nvPr>
        </p:nvSpPr>
        <p:spPr/>
        <p:txBody>
          <a:bodyPr/>
          <a:lstStyle/>
          <a:p>
            <a:fld id="{6113E31D-E2AB-40D1-8B51-AFA5AFEF393A}" type="slidenum">
              <a:rPr lang="en-US" smtClean="0"/>
              <a:pPr/>
              <a:t>36</a:t>
            </a:fld>
            <a:endParaRPr lang="en-US" dirty="0"/>
          </a:p>
        </p:txBody>
      </p:sp>
      <p:sp>
        <p:nvSpPr>
          <p:cNvPr id="7" name="文字方塊 6">
            <a:extLst>
              <a:ext uri="{FF2B5EF4-FFF2-40B4-BE49-F238E27FC236}">
                <a16:creationId xmlns:a16="http://schemas.microsoft.com/office/drawing/2014/main" id="{653E6CD1-A702-D7E3-696C-2CE9995BBA31}"/>
              </a:ext>
            </a:extLst>
          </p:cNvPr>
          <p:cNvSpPr txBox="1"/>
          <p:nvPr/>
        </p:nvSpPr>
        <p:spPr>
          <a:xfrm>
            <a:off x="653143" y="1781790"/>
            <a:ext cx="3597460" cy="461665"/>
          </a:xfrm>
          <a:prstGeom prst="rect">
            <a:avLst/>
          </a:prstGeom>
          <a:noFill/>
        </p:spPr>
        <p:txBody>
          <a:bodyPr wrap="none" rtlCol="0">
            <a:spAutoFit/>
          </a:bodyPr>
          <a:lstStyle/>
          <a:p>
            <a:pPr marL="285750" indent="-285750">
              <a:buFont typeface="Arial" panose="020B0604020202020204" pitchFamily="34" charset="0"/>
              <a:buChar char="•"/>
            </a:pPr>
            <a:r>
              <a:rPr kumimoji="1" lang="en" altLang="zh-TW" sz="2400" dirty="0"/>
              <a:t>Word2Vec</a:t>
            </a:r>
            <a:r>
              <a:rPr kumimoji="1" lang="zh-TW" altLang="en-US" sz="2400" dirty="0"/>
              <a:t> 的範例長相</a:t>
            </a:r>
            <a:r>
              <a:rPr kumimoji="1" lang="en" altLang="zh-TW" sz="2400" dirty="0"/>
              <a:t>:</a:t>
            </a:r>
            <a:endParaRPr kumimoji="1" lang="zh-TW" altLang="en-US" sz="2400" dirty="0"/>
          </a:p>
        </p:txBody>
      </p:sp>
      <p:sp>
        <p:nvSpPr>
          <p:cNvPr id="8" name="文字方塊 7">
            <a:extLst>
              <a:ext uri="{FF2B5EF4-FFF2-40B4-BE49-F238E27FC236}">
                <a16:creationId xmlns:a16="http://schemas.microsoft.com/office/drawing/2014/main" id="{D6858132-885D-7727-6337-AD6BEC31EF2C}"/>
              </a:ext>
            </a:extLst>
          </p:cNvPr>
          <p:cNvSpPr txBox="1"/>
          <p:nvPr/>
        </p:nvSpPr>
        <p:spPr>
          <a:xfrm>
            <a:off x="3373907" y="3433713"/>
            <a:ext cx="7895060" cy="1631216"/>
          </a:xfrm>
          <a:prstGeom prst="rect">
            <a:avLst/>
          </a:prstGeom>
          <a:noFill/>
        </p:spPr>
        <p:txBody>
          <a:bodyPr wrap="square" rtlCol="0">
            <a:spAutoFit/>
          </a:bodyPr>
          <a:lstStyle/>
          <a:p>
            <a:r>
              <a:rPr kumimoji="1" lang="en" altLang="zh-TW" sz="2000" dirty="0">
                <a:solidFill>
                  <a:srgbClr val="0070C0"/>
                </a:solidFill>
              </a:rPr>
              <a:t>apple</a:t>
            </a:r>
            <a:r>
              <a:rPr kumimoji="1" lang="en" altLang="zh-TW" sz="2000" dirty="0"/>
              <a:t> -0.110960 0.016115 -0.004809 0.033589 0.121455 …</a:t>
            </a:r>
          </a:p>
          <a:p>
            <a:r>
              <a:rPr kumimoji="1" lang="en" altLang="zh-TW" sz="2000" dirty="0">
                <a:solidFill>
                  <a:srgbClr val="0070C0"/>
                </a:solidFill>
              </a:rPr>
              <a:t>banana</a:t>
            </a:r>
            <a:r>
              <a:rPr kumimoji="1" lang="en" altLang="zh-TW" sz="2000" dirty="0"/>
              <a:t> -0.027713 -0.015676 0.003314 0.077602 0.159718 …</a:t>
            </a:r>
          </a:p>
          <a:p>
            <a:r>
              <a:rPr kumimoji="1" lang="en" altLang="zh-TW" sz="2000" dirty="0"/>
              <a:t>…</a:t>
            </a:r>
          </a:p>
          <a:p>
            <a:r>
              <a:rPr kumimoji="1" lang="en" altLang="zh-TW" sz="2000" dirty="0"/>
              <a:t>…</a:t>
            </a:r>
          </a:p>
          <a:p>
            <a:r>
              <a:rPr kumimoji="1" lang="en" altLang="zh-TW" sz="2000" dirty="0"/>
              <a:t>…</a:t>
            </a:r>
            <a:endParaRPr kumimoji="1" lang="zh-TW" altLang="en-US" sz="2000" dirty="0"/>
          </a:p>
        </p:txBody>
      </p:sp>
      <p:sp>
        <p:nvSpPr>
          <p:cNvPr id="9" name="文字方塊 8">
            <a:extLst>
              <a:ext uri="{FF2B5EF4-FFF2-40B4-BE49-F238E27FC236}">
                <a16:creationId xmlns:a16="http://schemas.microsoft.com/office/drawing/2014/main" id="{8BA952A9-F907-5BC0-7C30-F83FA491B5B9}"/>
              </a:ext>
            </a:extLst>
          </p:cNvPr>
          <p:cNvSpPr txBox="1"/>
          <p:nvPr/>
        </p:nvSpPr>
        <p:spPr>
          <a:xfrm>
            <a:off x="5635632" y="2633384"/>
            <a:ext cx="3371609" cy="400110"/>
          </a:xfrm>
          <a:prstGeom prst="rect">
            <a:avLst/>
          </a:prstGeom>
          <a:noFill/>
        </p:spPr>
        <p:txBody>
          <a:bodyPr wrap="square" rtlCol="0">
            <a:spAutoFit/>
          </a:bodyPr>
          <a:lstStyle/>
          <a:p>
            <a:pPr algn="ctr"/>
            <a:r>
              <a:rPr kumimoji="1" lang="en" altLang="zh-TW" sz="2000" dirty="0">
                <a:solidFill>
                  <a:srgbClr val="00B050"/>
                </a:solidFill>
              </a:rPr>
              <a:t>Dimension size (e.g., 300)</a:t>
            </a:r>
            <a:endParaRPr kumimoji="1" lang="zh-TW" altLang="en-US" sz="2000" dirty="0">
              <a:solidFill>
                <a:srgbClr val="00B050"/>
              </a:solidFill>
            </a:endParaRPr>
          </a:p>
        </p:txBody>
      </p:sp>
      <p:sp>
        <p:nvSpPr>
          <p:cNvPr id="10" name="文字方塊 9">
            <a:extLst>
              <a:ext uri="{FF2B5EF4-FFF2-40B4-BE49-F238E27FC236}">
                <a16:creationId xmlns:a16="http://schemas.microsoft.com/office/drawing/2014/main" id="{57674488-2D13-83A8-AC9E-A3078CDB63CC}"/>
              </a:ext>
            </a:extLst>
          </p:cNvPr>
          <p:cNvSpPr txBox="1"/>
          <p:nvPr/>
        </p:nvSpPr>
        <p:spPr>
          <a:xfrm>
            <a:off x="920890" y="3987710"/>
            <a:ext cx="2113177" cy="707886"/>
          </a:xfrm>
          <a:prstGeom prst="rect">
            <a:avLst/>
          </a:prstGeom>
          <a:noFill/>
        </p:spPr>
        <p:txBody>
          <a:bodyPr wrap="square" rtlCol="0">
            <a:spAutoFit/>
          </a:bodyPr>
          <a:lstStyle/>
          <a:p>
            <a:pPr algn="ctr"/>
            <a:r>
              <a:rPr kumimoji="1" lang="en" altLang="zh-TW" sz="2000" dirty="0">
                <a:solidFill>
                  <a:srgbClr val="00B050"/>
                </a:solidFill>
              </a:rPr>
              <a:t>Vocabulary size</a:t>
            </a:r>
          </a:p>
          <a:p>
            <a:pPr algn="ctr"/>
            <a:r>
              <a:rPr kumimoji="1" lang="en" altLang="zh-TW" sz="2000" dirty="0">
                <a:solidFill>
                  <a:srgbClr val="00B050"/>
                </a:solidFill>
              </a:rPr>
              <a:t>(e.g., 30,000)</a:t>
            </a:r>
            <a:endParaRPr kumimoji="1" lang="zh-TW" altLang="en-US" sz="2000" dirty="0">
              <a:solidFill>
                <a:srgbClr val="00B050"/>
              </a:solidFill>
            </a:endParaRPr>
          </a:p>
        </p:txBody>
      </p:sp>
      <p:sp>
        <p:nvSpPr>
          <p:cNvPr id="11" name="左中括弧 10">
            <a:extLst>
              <a:ext uri="{FF2B5EF4-FFF2-40B4-BE49-F238E27FC236}">
                <a16:creationId xmlns:a16="http://schemas.microsoft.com/office/drawing/2014/main" id="{3E39DB12-6F05-AF06-BCD3-90104E7F4BB0}"/>
              </a:ext>
            </a:extLst>
          </p:cNvPr>
          <p:cNvSpPr/>
          <p:nvPr/>
        </p:nvSpPr>
        <p:spPr>
          <a:xfrm>
            <a:off x="3104768" y="3615582"/>
            <a:ext cx="127737" cy="165871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12" name="左中括弧 11">
            <a:extLst>
              <a:ext uri="{FF2B5EF4-FFF2-40B4-BE49-F238E27FC236}">
                <a16:creationId xmlns:a16="http://schemas.microsoft.com/office/drawing/2014/main" id="{D2B670A4-E9EA-3C02-28E4-7E138B8F19E0}"/>
              </a:ext>
            </a:extLst>
          </p:cNvPr>
          <p:cNvSpPr/>
          <p:nvPr/>
        </p:nvSpPr>
        <p:spPr>
          <a:xfrm rot="5400000">
            <a:off x="7317640" y="-29975"/>
            <a:ext cx="198140" cy="648174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Tree>
    <p:extLst>
      <p:ext uri="{BB962C8B-B14F-4D97-AF65-F5344CB8AC3E}">
        <p14:creationId xmlns:p14="http://schemas.microsoft.com/office/powerpoint/2010/main" val="2970917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E7E392-00F1-61FC-BF38-B0E28AB4063E}"/>
              </a:ext>
            </a:extLst>
          </p:cNvPr>
          <p:cNvSpPr>
            <a:spLocks noGrp="1"/>
          </p:cNvSpPr>
          <p:nvPr>
            <p:ph type="title"/>
          </p:nvPr>
        </p:nvSpPr>
        <p:spPr/>
        <p:txBody>
          <a:bodyPr/>
          <a:lstStyle/>
          <a:p>
            <a:r>
              <a:rPr kumimoji="1" lang="zh-TW" altLang="en-US" dirty="0">
                <a:ea typeface="Microsoft JhengHei" panose="020B0604030504040204" pitchFamily="34" charset="-120"/>
              </a:rPr>
              <a:t>詞向量視覺化</a:t>
            </a:r>
          </a:p>
        </p:txBody>
      </p:sp>
      <p:sp>
        <p:nvSpPr>
          <p:cNvPr id="4" name="投影片編號版面配置區 3">
            <a:extLst>
              <a:ext uri="{FF2B5EF4-FFF2-40B4-BE49-F238E27FC236}">
                <a16:creationId xmlns:a16="http://schemas.microsoft.com/office/drawing/2014/main" id="{1638B8CE-C60A-4A78-2541-F84CEF11BB6C}"/>
              </a:ext>
            </a:extLst>
          </p:cNvPr>
          <p:cNvSpPr>
            <a:spLocks noGrp="1"/>
          </p:cNvSpPr>
          <p:nvPr>
            <p:ph type="sldNum" sz="quarter" idx="12"/>
          </p:nvPr>
        </p:nvSpPr>
        <p:spPr/>
        <p:txBody>
          <a:bodyPr/>
          <a:lstStyle/>
          <a:p>
            <a:fld id="{6113E31D-E2AB-40D1-8B51-AFA5AFEF393A}" type="slidenum">
              <a:rPr lang="en-US" smtClean="0"/>
              <a:pPr/>
              <a:t>37</a:t>
            </a:fld>
            <a:endParaRPr lang="en-US" dirty="0"/>
          </a:p>
        </p:txBody>
      </p:sp>
      <p:pic>
        <p:nvPicPr>
          <p:cNvPr id="6" name="圖片 5">
            <a:extLst>
              <a:ext uri="{FF2B5EF4-FFF2-40B4-BE49-F238E27FC236}">
                <a16:creationId xmlns:a16="http://schemas.microsoft.com/office/drawing/2014/main" id="{446151C0-B1BF-7497-8E28-2F7BCC4B0F90}"/>
              </a:ext>
            </a:extLst>
          </p:cNvPr>
          <p:cNvPicPr>
            <a:picLocks noChangeAspect="1"/>
          </p:cNvPicPr>
          <p:nvPr/>
        </p:nvPicPr>
        <p:blipFill>
          <a:blip r:embed="rId2"/>
          <a:stretch>
            <a:fillRect/>
          </a:stretch>
        </p:blipFill>
        <p:spPr>
          <a:xfrm>
            <a:off x="1049292" y="1557721"/>
            <a:ext cx="6011384" cy="5133189"/>
          </a:xfrm>
          <a:prstGeom prst="rect">
            <a:avLst/>
          </a:prstGeom>
        </p:spPr>
      </p:pic>
      <p:sp>
        <p:nvSpPr>
          <p:cNvPr id="7" name="文字方塊 6">
            <a:extLst>
              <a:ext uri="{FF2B5EF4-FFF2-40B4-BE49-F238E27FC236}">
                <a16:creationId xmlns:a16="http://schemas.microsoft.com/office/drawing/2014/main" id="{3557E704-125A-EF70-D429-ABC780369747}"/>
              </a:ext>
            </a:extLst>
          </p:cNvPr>
          <p:cNvSpPr txBox="1"/>
          <p:nvPr/>
        </p:nvSpPr>
        <p:spPr>
          <a:xfrm>
            <a:off x="7667928" y="3240812"/>
            <a:ext cx="3968260" cy="1323439"/>
          </a:xfrm>
          <a:prstGeom prst="rect">
            <a:avLst/>
          </a:prstGeom>
          <a:noFill/>
        </p:spPr>
        <p:txBody>
          <a:bodyPr wrap="square" rtlCol="0">
            <a:spAutoFit/>
          </a:bodyPr>
          <a:lstStyle/>
          <a:p>
            <a:pPr marL="285750" indent="-285750">
              <a:buFont typeface="Arial" panose="020B0604020202020204" pitchFamily="34" charset="0"/>
              <a:buChar char="•"/>
            </a:pPr>
            <a:r>
              <a:rPr kumimoji="1" lang="en" altLang="zh-TW" sz="2000" b="1" dirty="0"/>
              <a:t>Word embedding model</a:t>
            </a:r>
            <a:r>
              <a:rPr kumimoji="1" lang="en" altLang="zh-TW" sz="2000" dirty="0"/>
              <a:t>: glove-wiki-gigaword-100</a:t>
            </a:r>
          </a:p>
          <a:p>
            <a:pPr marL="285750" indent="-285750">
              <a:buFont typeface="Arial" panose="020B0604020202020204" pitchFamily="34" charset="0"/>
              <a:buChar char="•"/>
            </a:pPr>
            <a:r>
              <a:rPr kumimoji="1" lang="en" altLang="zh-TW" sz="2000" b="1" dirty="0"/>
              <a:t>Dimension reduction</a:t>
            </a:r>
            <a:r>
              <a:rPr kumimoji="1" lang="en" altLang="zh-TW" sz="2000" dirty="0"/>
              <a:t>: t-SNE</a:t>
            </a:r>
          </a:p>
          <a:p>
            <a:pPr marL="285750" indent="-285750">
              <a:buFont typeface="Arial" panose="020B0604020202020204" pitchFamily="34" charset="0"/>
              <a:buChar char="•"/>
            </a:pPr>
            <a:r>
              <a:rPr kumimoji="1" lang="en" altLang="zh-TW" sz="2000" b="1" dirty="0"/>
              <a:t>Dataset</a:t>
            </a:r>
            <a:r>
              <a:rPr kumimoji="1" lang="en" altLang="zh-TW" sz="2000" dirty="0"/>
              <a:t>: </a:t>
            </a:r>
            <a:r>
              <a:rPr kumimoji="1" lang="en" altLang="zh-TW" sz="2000" dirty="0" err="1"/>
              <a:t>Mikolov</a:t>
            </a:r>
            <a:r>
              <a:rPr kumimoji="1" lang="en" altLang="zh-TW" sz="2000" dirty="0"/>
              <a:t> et al., 2013</a:t>
            </a:r>
            <a:endParaRPr kumimoji="1" lang="zh-TW" altLang="en-US" sz="2000" dirty="0"/>
          </a:p>
        </p:txBody>
      </p:sp>
      <p:sp>
        <p:nvSpPr>
          <p:cNvPr id="8" name="橢圓 7">
            <a:extLst>
              <a:ext uri="{FF2B5EF4-FFF2-40B4-BE49-F238E27FC236}">
                <a16:creationId xmlns:a16="http://schemas.microsoft.com/office/drawing/2014/main" id="{51778C95-37F2-B28D-A2C8-77A90C6E23DE}"/>
              </a:ext>
            </a:extLst>
          </p:cNvPr>
          <p:cNvSpPr/>
          <p:nvPr/>
        </p:nvSpPr>
        <p:spPr>
          <a:xfrm>
            <a:off x="1329179" y="2658359"/>
            <a:ext cx="933254" cy="8955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3DCDC302-2CFE-CC16-3AD9-85A53F6AE5AD}"/>
              </a:ext>
            </a:extLst>
          </p:cNvPr>
          <p:cNvSpPr/>
          <p:nvPr/>
        </p:nvSpPr>
        <p:spPr>
          <a:xfrm>
            <a:off x="4922363" y="5702576"/>
            <a:ext cx="771427" cy="6322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D0342A97-F928-6D38-D328-DA1982130823}"/>
              </a:ext>
            </a:extLst>
          </p:cNvPr>
          <p:cNvSpPr txBox="1"/>
          <p:nvPr/>
        </p:nvSpPr>
        <p:spPr>
          <a:xfrm>
            <a:off x="7861955" y="5240911"/>
            <a:ext cx="2978870" cy="923330"/>
          </a:xfrm>
          <a:prstGeom prst="rect">
            <a:avLst/>
          </a:prstGeom>
          <a:noFill/>
        </p:spPr>
        <p:txBody>
          <a:bodyPr wrap="square" rtlCol="0">
            <a:spAutoFit/>
          </a:bodyPr>
          <a:lstStyle/>
          <a:p>
            <a:r>
              <a:rPr kumimoji="1" lang="en-US" altLang="zh-TW" dirty="0"/>
              <a:t>Try it: https://</a:t>
            </a:r>
            <a:r>
              <a:rPr kumimoji="1" lang="en-US" altLang="zh-TW" dirty="0" err="1"/>
              <a:t>www.cs.cmu.edu</a:t>
            </a:r>
            <a:r>
              <a:rPr kumimoji="1" lang="en-US" altLang="zh-TW" dirty="0"/>
              <a:t>/~</a:t>
            </a:r>
            <a:r>
              <a:rPr kumimoji="1" lang="en-US" altLang="zh-TW" dirty="0" err="1"/>
              <a:t>dst</a:t>
            </a:r>
            <a:r>
              <a:rPr kumimoji="1" lang="en-US" altLang="zh-TW" dirty="0"/>
              <a:t>/</a:t>
            </a:r>
            <a:r>
              <a:rPr kumimoji="1" lang="en-US" altLang="zh-TW" dirty="0" err="1"/>
              <a:t>WordEmbeddingDemo</a:t>
            </a:r>
            <a:r>
              <a:rPr kumimoji="1" lang="en-US" altLang="zh-TW" dirty="0"/>
              <a:t>/</a:t>
            </a:r>
            <a:endParaRPr kumimoji="1" lang="zh-TW" altLang="en-US" dirty="0"/>
          </a:p>
        </p:txBody>
      </p:sp>
    </p:spTree>
    <p:extLst>
      <p:ext uri="{BB962C8B-B14F-4D97-AF65-F5344CB8AC3E}">
        <p14:creationId xmlns:p14="http://schemas.microsoft.com/office/powerpoint/2010/main" val="94552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D7C333-BDBC-194B-D818-DC81A3680FFC}"/>
              </a:ext>
            </a:extLst>
          </p:cNvPr>
          <p:cNvSpPr>
            <a:spLocks noGrp="1"/>
          </p:cNvSpPr>
          <p:nvPr>
            <p:ph type="title"/>
          </p:nvPr>
        </p:nvSpPr>
        <p:spPr/>
        <p:txBody>
          <a:bodyPr>
            <a:normAutofit fontScale="90000"/>
          </a:bodyPr>
          <a:lstStyle/>
          <a:p>
            <a:r>
              <a:rPr kumimoji="1" lang="en-US" altLang="zh-TW" dirty="0"/>
              <a:t>Word pairs illustrating the gender relation</a:t>
            </a:r>
            <a:endParaRPr kumimoji="1" lang="zh-TW" altLang="en-US" dirty="0"/>
          </a:p>
        </p:txBody>
      </p:sp>
      <p:sp>
        <p:nvSpPr>
          <p:cNvPr id="4" name="投影片編號版面配置區 3">
            <a:extLst>
              <a:ext uri="{FF2B5EF4-FFF2-40B4-BE49-F238E27FC236}">
                <a16:creationId xmlns:a16="http://schemas.microsoft.com/office/drawing/2014/main" id="{A3EB1F19-645D-8F69-EB89-1806CEF61D14}"/>
              </a:ext>
            </a:extLst>
          </p:cNvPr>
          <p:cNvSpPr>
            <a:spLocks noGrp="1"/>
          </p:cNvSpPr>
          <p:nvPr>
            <p:ph type="sldNum" sz="quarter" idx="12"/>
          </p:nvPr>
        </p:nvSpPr>
        <p:spPr/>
        <p:txBody>
          <a:bodyPr/>
          <a:lstStyle/>
          <a:p>
            <a:fld id="{6113E31D-E2AB-40D1-8B51-AFA5AFEF393A}" type="slidenum">
              <a:rPr lang="en-US" smtClean="0"/>
              <a:pPr/>
              <a:t>38</a:t>
            </a:fld>
            <a:endParaRPr lang="en-US" dirty="0"/>
          </a:p>
        </p:txBody>
      </p:sp>
      <p:pic>
        <p:nvPicPr>
          <p:cNvPr id="5" name="圖片 4">
            <a:extLst>
              <a:ext uri="{FF2B5EF4-FFF2-40B4-BE49-F238E27FC236}">
                <a16:creationId xmlns:a16="http://schemas.microsoft.com/office/drawing/2014/main" id="{1FBF5070-E7E5-4521-1360-45DC5222774F}"/>
              </a:ext>
            </a:extLst>
          </p:cNvPr>
          <p:cNvPicPr>
            <a:picLocks noChangeAspect="1"/>
          </p:cNvPicPr>
          <p:nvPr/>
        </p:nvPicPr>
        <p:blipFill>
          <a:blip r:embed="rId2"/>
          <a:stretch>
            <a:fillRect/>
          </a:stretch>
        </p:blipFill>
        <p:spPr>
          <a:xfrm>
            <a:off x="2501900" y="2299034"/>
            <a:ext cx="7188200" cy="2628900"/>
          </a:xfrm>
          <a:prstGeom prst="rect">
            <a:avLst/>
          </a:prstGeom>
        </p:spPr>
      </p:pic>
      <p:sp>
        <p:nvSpPr>
          <p:cNvPr id="6" name="文字方塊 5">
            <a:extLst>
              <a:ext uri="{FF2B5EF4-FFF2-40B4-BE49-F238E27FC236}">
                <a16:creationId xmlns:a16="http://schemas.microsoft.com/office/drawing/2014/main" id="{C1C1F825-FC5B-4D7C-C308-648ED1EB5E87}"/>
              </a:ext>
            </a:extLst>
          </p:cNvPr>
          <p:cNvSpPr txBox="1"/>
          <p:nvPr/>
        </p:nvSpPr>
        <p:spPr>
          <a:xfrm>
            <a:off x="2085139" y="6332635"/>
            <a:ext cx="8021721" cy="307777"/>
          </a:xfrm>
          <a:prstGeom prst="rect">
            <a:avLst/>
          </a:prstGeom>
          <a:noFill/>
        </p:spPr>
        <p:txBody>
          <a:bodyPr wrap="square" rtlCol="0">
            <a:spAutoFit/>
          </a:bodyPr>
          <a:lstStyle/>
          <a:p>
            <a:pPr algn="ctr"/>
            <a:r>
              <a:rPr kumimoji="1" lang="en" altLang="zh-TW" sz="1400" dirty="0" err="1"/>
              <a:t>Mikolov</a:t>
            </a:r>
            <a:r>
              <a:rPr kumimoji="1" lang="en" altLang="zh-TW" sz="1400" dirty="0"/>
              <a:t> et al. “Linguistic regularities in continuous space word representations.” NAACL 2013.</a:t>
            </a:r>
            <a:endParaRPr kumimoji="1" lang="zh-TW" altLang="en-US" sz="1400" dirty="0"/>
          </a:p>
        </p:txBody>
      </p:sp>
      <p:sp>
        <p:nvSpPr>
          <p:cNvPr id="15" name="文字方塊 14">
            <a:extLst>
              <a:ext uri="{FF2B5EF4-FFF2-40B4-BE49-F238E27FC236}">
                <a16:creationId xmlns:a16="http://schemas.microsoft.com/office/drawing/2014/main" id="{E7203651-94CE-3770-B53D-C131066CF7C2}"/>
              </a:ext>
            </a:extLst>
          </p:cNvPr>
          <p:cNvSpPr txBox="1"/>
          <p:nvPr/>
        </p:nvSpPr>
        <p:spPr>
          <a:xfrm>
            <a:off x="7245626" y="4651514"/>
            <a:ext cx="933726" cy="369332"/>
          </a:xfrm>
          <a:prstGeom prst="rect">
            <a:avLst/>
          </a:prstGeom>
          <a:noFill/>
        </p:spPr>
        <p:txBody>
          <a:bodyPr wrap="square" rtlCol="0">
            <a:spAutoFit/>
          </a:bodyPr>
          <a:lstStyle/>
          <a:p>
            <a:pPr algn="ctr"/>
            <a:r>
              <a:rPr kumimoji="1" lang="en-US" altLang="zh-TW" dirty="0"/>
              <a:t>a</a:t>
            </a:r>
            <a:endParaRPr kumimoji="1" lang="zh-TW" altLang="en-US" dirty="0"/>
          </a:p>
        </p:txBody>
      </p:sp>
      <p:sp>
        <p:nvSpPr>
          <p:cNvPr id="3" name="文字方塊 2">
            <a:extLst>
              <a:ext uri="{FF2B5EF4-FFF2-40B4-BE49-F238E27FC236}">
                <a16:creationId xmlns:a16="http://schemas.microsoft.com/office/drawing/2014/main" id="{5A190BB5-ABAF-144D-28B1-3CF8D58052EB}"/>
              </a:ext>
            </a:extLst>
          </p:cNvPr>
          <p:cNvSpPr txBox="1"/>
          <p:nvPr/>
        </p:nvSpPr>
        <p:spPr>
          <a:xfrm>
            <a:off x="2631791" y="2872409"/>
            <a:ext cx="538791" cy="369332"/>
          </a:xfrm>
          <a:prstGeom prst="rect">
            <a:avLst/>
          </a:prstGeom>
          <a:noFill/>
        </p:spPr>
        <p:txBody>
          <a:bodyPr wrap="square" rtlCol="0">
            <a:spAutoFit/>
          </a:bodyPr>
          <a:lstStyle/>
          <a:p>
            <a:pPr algn="ctr"/>
            <a:r>
              <a:rPr kumimoji="1" lang="en-US" altLang="zh-TW" dirty="0"/>
              <a:t>a</a:t>
            </a:r>
            <a:endParaRPr kumimoji="1" lang="zh-TW" altLang="en-US" dirty="0"/>
          </a:p>
        </p:txBody>
      </p:sp>
      <p:sp>
        <p:nvSpPr>
          <p:cNvPr id="8" name="文字方塊 7">
            <a:extLst>
              <a:ext uri="{FF2B5EF4-FFF2-40B4-BE49-F238E27FC236}">
                <a16:creationId xmlns:a16="http://schemas.microsoft.com/office/drawing/2014/main" id="{19C55855-23B7-37FB-7136-0E7682D9F53D}"/>
              </a:ext>
            </a:extLst>
          </p:cNvPr>
          <p:cNvSpPr txBox="1"/>
          <p:nvPr/>
        </p:nvSpPr>
        <p:spPr>
          <a:xfrm>
            <a:off x="3864243" y="2114368"/>
            <a:ext cx="538791" cy="369332"/>
          </a:xfrm>
          <a:prstGeom prst="rect">
            <a:avLst/>
          </a:prstGeom>
          <a:noFill/>
        </p:spPr>
        <p:txBody>
          <a:bodyPr wrap="square" rtlCol="0">
            <a:spAutoFit/>
          </a:bodyPr>
          <a:lstStyle/>
          <a:p>
            <a:pPr algn="ctr"/>
            <a:r>
              <a:rPr kumimoji="1" lang="en-US" altLang="zh-TW" dirty="0"/>
              <a:t>b</a:t>
            </a:r>
            <a:endParaRPr kumimoji="1" lang="zh-TW" altLang="en-US" dirty="0"/>
          </a:p>
        </p:txBody>
      </p:sp>
      <p:sp>
        <p:nvSpPr>
          <p:cNvPr id="10" name="文字方塊 9">
            <a:extLst>
              <a:ext uri="{FF2B5EF4-FFF2-40B4-BE49-F238E27FC236}">
                <a16:creationId xmlns:a16="http://schemas.microsoft.com/office/drawing/2014/main" id="{812B91C7-36AC-BBCA-3F9C-32929548219A}"/>
              </a:ext>
            </a:extLst>
          </p:cNvPr>
          <p:cNvSpPr txBox="1"/>
          <p:nvPr/>
        </p:nvSpPr>
        <p:spPr>
          <a:xfrm>
            <a:off x="3728408" y="3133183"/>
            <a:ext cx="538791" cy="369332"/>
          </a:xfrm>
          <a:prstGeom prst="rect">
            <a:avLst/>
          </a:prstGeom>
          <a:noFill/>
        </p:spPr>
        <p:txBody>
          <a:bodyPr wrap="square" rtlCol="0">
            <a:spAutoFit/>
          </a:bodyPr>
          <a:lstStyle/>
          <a:p>
            <a:pPr algn="ctr"/>
            <a:r>
              <a:rPr kumimoji="1" lang="en-US" altLang="zh-TW" dirty="0"/>
              <a:t>c</a:t>
            </a:r>
            <a:endParaRPr kumimoji="1" lang="zh-TW" altLang="en-US" dirty="0"/>
          </a:p>
        </p:txBody>
      </p:sp>
      <p:sp>
        <p:nvSpPr>
          <p:cNvPr id="11" name="文字方塊 10">
            <a:extLst>
              <a:ext uri="{FF2B5EF4-FFF2-40B4-BE49-F238E27FC236}">
                <a16:creationId xmlns:a16="http://schemas.microsoft.com/office/drawing/2014/main" id="{AED6F9F2-B6D6-01F2-C76E-5BAA1885AD09}"/>
              </a:ext>
            </a:extLst>
          </p:cNvPr>
          <p:cNvSpPr txBox="1"/>
          <p:nvPr/>
        </p:nvSpPr>
        <p:spPr>
          <a:xfrm>
            <a:off x="5143077" y="2424873"/>
            <a:ext cx="538791" cy="369332"/>
          </a:xfrm>
          <a:prstGeom prst="rect">
            <a:avLst/>
          </a:prstGeom>
          <a:noFill/>
        </p:spPr>
        <p:txBody>
          <a:bodyPr wrap="square" rtlCol="0">
            <a:spAutoFit/>
          </a:bodyPr>
          <a:lstStyle/>
          <a:p>
            <a:pPr algn="ctr"/>
            <a:r>
              <a:rPr kumimoji="1" lang="en-US" altLang="zh-TW" dirty="0"/>
              <a:t>d</a:t>
            </a:r>
            <a:endParaRPr kumimoji="1" lang="zh-TW" altLang="en-US" dirty="0"/>
          </a:p>
        </p:txBody>
      </p:sp>
      <p:sp>
        <p:nvSpPr>
          <p:cNvPr id="12" name="文字方塊 11">
            <a:extLst>
              <a:ext uri="{FF2B5EF4-FFF2-40B4-BE49-F238E27FC236}">
                <a16:creationId xmlns:a16="http://schemas.microsoft.com/office/drawing/2014/main" id="{8A137B65-8009-7B6B-0985-11571613A7E5}"/>
              </a:ext>
            </a:extLst>
          </p:cNvPr>
          <p:cNvSpPr txBox="1"/>
          <p:nvPr/>
        </p:nvSpPr>
        <p:spPr>
          <a:xfrm>
            <a:off x="4403034" y="1659603"/>
            <a:ext cx="1570383" cy="646331"/>
          </a:xfrm>
          <a:prstGeom prst="rect">
            <a:avLst/>
          </a:prstGeom>
          <a:noFill/>
        </p:spPr>
        <p:txBody>
          <a:bodyPr wrap="square" rtlCol="0">
            <a:spAutoFit/>
          </a:bodyPr>
          <a:lstStyle/>
          <a:p>
            <a:pPr algn="ctr"/>
            <a:r>
              <a:rPr kumimoji="1" lang="en-US" altLang="zh-TW" dirty="0"/>
              <a:t>b - a = d - c</a:t>
            </a:r>
          </a:p>
          <a:p>
            <a:pPr algn="ctr"/>
            <a:r>
              <a:rPr kumimoji="1" lang="en-US" altLang="zh-TW" dirty="0"/>
              <a:t>d = b - a + c</a:t>
            </a:r>
            <a:endParaRPr kumimoji="1" lang="zh-TW" altLang="en-US" dirty="0"/>
          </a:p>
        </p:txBody>
      </p:sp>
      <p:sp>
        <p:nvSpPr>
          <p:cNvPr id="14" name="文字方塊 13">
            <a:extLst>
              <a:ext uri="{FF2B5EF4-FFF2-40B4-BE49-F238E27FC236}">
                <a16:creationId xmlns:a16="http://schemas.microsoft.com/office/drawing/2014/main" id="{C7B5A92F-2499-1EF1-8D8E-01959EC93FC6}"/>
              </a:ext>
            </a:extLst>
          </p:cNvPr>
          <p:cNvSpPr txBox="1"/>
          <p:nvPr/>
        </p:nvSpPr>
        <p:spPr>
          <a:xfrm>
            <a:off x="6112328" y="3241741"/>
            <a:ext cx="933726" cy="369332"/>
          </a:xfrm>
          <a:prstGeom prst="rect">
            <a:avLst/>
          </a:prstGeom>
          <a:noFill/>
        </p:spPr>
        <p:txBody>
          <a:bodyPr wrap="square" rtlCol="0">
            <a:spAutoFit/>
          </a:bodyPr>
          <a:lstStyle/>
          <a:p>
            <a:pPr algn="ctr"/>
            <a:r>
              <a:rPr kumimoji="1" lang="en-US" altLang="zh-TW" dirty="0"/>
              <a:t>b</a:t>
            </a:r>
            <a:endParaRPr kumimoji="1" lang="zh-TW" altLang="en-US" dirty="0"/>
          </a:p>
        </p:txBody>
      </p:sp>
      <p:sp>
        <p:nvSpPr>
          <p:cNvPr id="18" name="文字方塊 17">
            <a:extLst>
              <a:ext uri="{FF2B5EF4-FFF2-40B4-BE49-F238E27FC236}">
                <a16:creationId xmlns:a16="http://schemas.microsoft.com/office/drawing/2014/main" id="{5143DD92-2D23-B877-5EE1-3020EE7601BB}"/>
              </a:ext>
            </a:extLst>
          </p:cNvPr>
          <p:cNvSpPr txBox="1"/>
          <p:nvPr/>
        </p:nvSpPr>
        <p:spPr>
          <a:xfrm>
            <a:off x="8978110" y="3688049"/>
            <a:ext cx="933726" cy="369332"/>
          </a:xfrm>
          <a:prstGeom prst="rect">
            <a:avLst/>
          </a:prstGeom>
          <a:noFill/>
        </p:spPr>
        <p:txBody>
          <a:bodyPr wrap="square" rtlCol="0">
            <a:spAutoFit/>
          </a:bodyPr>
          <a:lstStyle/>
          <a:p>
            <a:pPr algn="ctr"/>
            <a:r>
              <a:rPr kumimoji="1" lang="en-US" altLang="zh-TW" dirty="0"/>
              <a:t>c</a:t>
            </a:r>
            <a:endParaRPr kumimoji="1" lang="zh-TW" altLang="en-US" dirty="0"/>
          </a:p>
        </p:txBody>
      </p:sp>
      <p:sp>
        <p:nvSpPr>
          <p:cNvPr id="19" name="文字方塊 18">
            <a:extLst>
              <a:ext uri="{FF2B5EF4-FFF2-40B4-BE49-F238E27FC236}">
                <a16:creationId xmlns:a16="http://schemas.microsoft.com/office/drawing/2014/main" id="{53B0F743-F111-AE30-8AEE-D58877C6D844}"/>
              </a:ext>
            </a:extLst>
          </p:cNvPr>
          <p:cNvSpPr txBox="1"/>
          <p:nvPr/>
        </p:nvSpPr>
        <p:spPr>
          <a:xfrm>
            <a:off x="7752287" y="2328852"/>
            <a:ext cx="933726" cy="369332"/>
          </a:xfrm>
          <a:prstGeom prst="rect">
            <a:avLst/>
          </a:prstGeom>
          <a:noFill/>
        </p:spPr>
        <p:txBody>
          <a:bodyPr wrap="square" rtlCol="0">
            <a:spAutoFit/>
          </a:bodyPr>
          <a:lstStyle/>
          <a:p>
            <a:pPr algn="ctr"/>
            <a:r>
              <a:rPr kumimoji="1" lang="en-US" altLang="zh-TW" dirty="0"/>
              <a:t>d</a:t>
            </a:r>
            <a:endParaRPr kumimoji="1" lang="zh-TW" altLang="en-US" dirty="0"/>
          </a:p>
        </p:txBody>
      </p:sp>
      <p:sp>
        <p:nvSpPr>
          <p:cNvPr id="20" name="文字方塊 19">
            <a:extLst>
              <a:ext uri="{FF2B5EF4-FFF2-40B4-BE49-F238E27FC236}">
                <a16:creationId xmlns:a16="http://schemas.microsoft.com/office/drawing/2014/main" id="{EE02D8FA-6458-8E86-CCDA-622936884687}"/>
              </a:ext>
            </a:extLst>
          </p:cNvPr>
          <p:cNvSpPr txBox="1"/>
          <p:nvPr/>
        </p:nvSpPr>
        <p:spPr>
          <a:xfrm>
            <a:off x="6483392" y="3810954"/>
            <a:ext cx="933726" cy="369332"/>
          </a:xfrm>
          <a:prstGeom prst="rect">
            <a:avLst/>
          </a:prstGeom>
          <a:noFill/>
        </p:spPr>
        <p:txBody>
          <a:bodyPr wrap="square" rtlCol="0">
            <a:spAutoFit/>
          </a:bodyPr>
          <a:lstStyle/>
          <a:p>
            <a:pPr algn="ctr"/>
            <a:r>
              <a:rPr kumimoji="1" lang="en-US" altLang="zh-TW" dirty="0"/>
              <a:t>b - a</a:t>
            </a:r>
            <a:endParaRPr kumimoji="1" lang="zh-TW" altLang="en-US" dirty="0"/>
          </a:p>
        </p:txBody>
      </p:sp>
      <p:sp>
        <p:nvSpPr>
          <p:cNvPr id="21" name="文字方塊 20">
            <a:extLst>
              <a:ext uri="{FF2B5EF4-FFF2-40B4-BE49-F238E27FC236}">
                <a16:creationId xmlns:a16="http://schemas.microsoft.com/office/drawing/2014/main" id="{6FE0401F-66ED-C4EF-2552-36FB25A3CA44}"/>
              </a:ext>
            </a:extLst>
          </p:cNvPr>
          <p:cNvSpPr txBox="1"/>
          <p:nvPr/>
        </p:nvSpPr>
        <p:spPr>
          <a:xfrm>
            <a:off x="8424320" y="2948794"/>
            <a:ext cx="933726" cy="369332"/>
          </a:xfrm>
          <a:prstGeom prst="rect">
            <a:avLst/>
          </a:prstGeom>
          <a:noFill/>
        </p:spPr>
        <p:txBody>
          <a:bodyPr wrap="square" rtlCol="0">
            <a:spAutoFit/>
          </a:bodyPr>
          <a:lstStyle/>
          <a:p>
            <a:pPr algn="ctr"/>
            <a:r>
              <a:rPr kumimoji="1" lang="en-US" altLang="zh-TW" dirty="0"/>
              <a:t>d - c</a:t>
            </a:r>
            <a:endParaRPr kumimoji="1" lang="zh-TW" altLang="en-US" dirty="0"/>
          </a:p>
        </p:txBody>
      </p:sp>
      <p:sp>
        <p:nvSpPr>
          <p:cNvPr id="22" name="文字方塊 21">
            <a:extLst>
              <a:ext uri="{FF2B5EF4-FFF2-40B4-BE49-F238E27FC236}">
                <a16:creationId xmlns:a16="http://schemas.microsoft.com/office/drawing/2014/main" id="{FC67A53A-C277-82B4-B190-57995933F186}"/>
              </a:ext>
            </a:extLst>
          </p:cNvPr>
          <p:cNvSpPr txBox="1"/>
          <p:nvPr/>
        </p:nvSpPr>
        <p:spPr>
          <a:xfrm>
            <a:off x="7971183" y="4331024"/>
            <a:ext cx="933726" cy="369332"/>
          </a:xfrm>
          <a:prstGeom prst="rect">
            <a:avLst/>
          </a:prstGeom>
          <a:noFill/>
        </p:spPr>
        <p:txBody>
          <a:bodyPr wrap="square" rtlCol="0">
            <a:spAutoFit/>
          </a:bodyPr>
          <a:lstStyle/>
          <a:p>
            <a:pPr algn="ctr"/>
            <a:r>
              <a:rPr kumimoji="1" lang="en-US" altLang="zh-TW" dirty="0"/>
              <a:t>c - a</a:t>
            </a:r>
            <a:endParaRPr kumimoji="1" lang="zh-TW" altLang="en-US" dirty="0"/>
          </a:p>
        </p:txBody>
      </p:sp>
      <p:cxnSp>
        <p:nvCxnSpPr>
          <p:cNvPr id="24" name="直線箭頭接點 23">
            <a:extLst>
              <a:ext uri="{FF2B5EF4-FFF2-40B4-BE49-F238E27FC236}">
                <a16:creationId xmlns:a16="http://schemas.microsoft.com/office/drawing/2014/main" id="{11AABA25-EEBC-6E36-55E1-E5D098F4EE0F}"/>
              </a:ext>
            </a:extLst>
          </p:cNvPr>
          <p:cNvCxnSpPr/>
          <p:nvPr/>
        </p:nvCxnSpPr>
        <p:spPr>
          <a:xfrm flipV="1">
            <a:off x="7006256" y="2796803"/>
            <a:ext cx="706233" cy="43499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5" name="文字方塊 24">
            <a:extLst>
              <a:ext uri="{FF2B5EF4-FFF2-40B4-BE49-F238E27FC236}">
                <a16:creationId xmlns:a16="http://schemas.microsoft.com/office/drawing/2014/main" id="{6F093446-3955-004E-5EE7-68684EB95F24}"/>
              </a:ext>
            </a:extLst>
          </p:cNvPr>
          <p:cNvSpPr txBox="1"/>
          <p:nvPr/>
        </p:nvSpPr>
        <p:spPr>
          <a:xfrm>
            <a:off x="6667816" y="2636795"/>
            <a:ext cx="933726" cy="369332"/>
          </a:xfrm>
          <a:prstGeom prst="rect">
            <a:avLst/>
          </a:prstGeom>
          <a:noFill/>
        </p:spPr>
        <p:txBody>
          <a:bodyPr wrap="square" rtlCol="0">
            <a:spAutoFit/>
          </a:bodyPr>
          <a:lstStyle/>
          <a:p>
            <a:pPr algn="ctr"/>
            <a:r>
              <a:rPr kumimoji="1" lang="en-US" altLang="zh-TW" dirty="0"/>
              <a:t>d - b</a:t>
            </a:r>
            <a:endParaRPr kumimoji="1" lang="zh-TW" altLang="en-US" dirty="0"/>
          </a:p>
        </p:txBody>
      </p:sp>
      <p:sp>
        <p:nvSpPr>
          <p:cNvPr id="26" name="文字方塊 25">
            <a:extLst>
              <a:ext uri="{FF2B5EF4-FFF2-40B4-BE49-F238E27FC236}">
                <a16:creationId xmlns:a16="http://schemas.microsoft.com/office/drawing/2014/main" id="{FDF731C4-E3C9-8A66-53A0-B45D6A7764BB}"/>
              </a:ext>
            </a:extLst>
          </p:cNvPr>
          <p:cNvSpPr txBox="1"/>
          <p:nvPr/>
        </p:nvSpPr>
        <p:spPr>
          <a:xfrm>
            <a:off x="6509008" y="5096064"/>
            <a:ext cx="2924350" cy="646331"/>
          </a:xfrm>
          <a:prstGeom prst="rect">
            <a:avLst/>
          </a:prstGeom>
          <a:noFill/>
        </p:spPr>
        <p:txBody>
          <a:bodyPr wrap="square" rtlCol="0">
            <a:spAutoFit/>
          </a:bodyPr>
          <a:lstStyle/>
          <a:p>
            <a:pPr algn="ctr"/>
            <a:r>
              <a:rPr kumimoji="1" lang="en-US" altLang="zh-TW" dirty="0"/>
              <a:t>b – a = d – c</a:t>
            </a:r>
          </a:p>
          <a:p>
            <a:pPr algn="ctr"/>
            <a:r>
              <a:rPr kumimoji="1" lang="en-US" altLang="zh-TW" dirty="0"/>
              <a:t>(</a:t>
            </a:r>
            <a:r>
              <a:rPr kumimoji="1" lang="zh-TW" altLang="en-US" dirty="0"/>
              <a:t>移項</a:t>
            </a:r>
            <a:r>
              <a:rPr kumimoji="1" lang="en-US" altLang="zh-TW" dirty="0"/>
              <a:t>) d – b = c - a</a:t>
            </a:r>
            <a:endParaRPr kumimoji="1" lang="zh-TW" altLang="en-US" dirty="0"/>
          </a:p>
        </p:txBody>
      </p:sp>
    </p:spTree>
    <p:extLst>
      <p:ext uri="{BB962C8B-B14F-4D97-AF65-F5344CB8AC3E}">
        <p14:creationId xmlns:p14="http://schemas.microsoft.com/office/powerpoint/2010/main" val="547870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p:bldP spid="8" grpId="0"/>
      <p:bldP spid="10" grpId="0"/>
      <p:bldP spid="11" grpId="0"/>
      <p:bldP spid="12" grpId="0"/>
      <p:bldP spid="14" grpId="0"/>
      <p:bldP spid="18" grpId="0"/>
      <p:bldP spid="19" grpId="0"/>
      <p:bldP spid="20" grpId="0"/>
      <p:bldP spid="21" grpId="0"/>
      <p:bldP spid="22" grpId="0"/>
      <p:bldP spid="25"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5B9393-1699-985A-E66F-F2B388438165}"/>
              </a:ext>
            </a:extLst>
          </p:cNvPr>
          <p:cNvSpPr>
            <a:spLocks noGrp="1"/>
          </p:cNvSpPr>
          <p:nvPr>
            <p:ph type="title"/>
          </p:nvPr>
        </p:nvSpPr>
        <p:spPr/>
        <p:txBody>
          <a:bodyPr/>
          <a:lstStyle/>
          <a:p>
            <a:r>
              <a:rPr kumimoji="1" lang="en-US" altLang="zh-TW" dirty="0"/>
              <a:t>Word2Vec</a:t>
            </a:r>
            <a:r>
              <a:rPr kumimoji="1" lang="zh-TW" altLang="en-US"/>
              <a:t> 是淺層神經網路</a:t>
            </a:r>
            <a:endParaRPr kumimoji="1" lang="zh-TW" altLang="en-US" dirty="0"/>
          </a:p>
        </p:txBody>
      </p:sp>
      <p:sp>
        <p:nvSpPr>
          <p:cNvPr id="4" name="投影片編號版面配置區 3">
            <a:extLst>
              <a:ext uri="{FF2B5EF4-FFF2-40B4-BE49-F238E27FC236}">
                <a16:creationId xmlns:a16="http://schemas.microsoft.com/office/drawing/2014/main" id="{38A6DC57-0B7A-1B21-F9F0-721D122BD9DD}"/>
              </a:ext>
            </a:extLst>
          </p:cNvPr>
          <p:cNvSpPr>
            <a:spLocks noGrp="1"/>
          </p:cNvSpPr>
          <p:nvPr>
            <p:ph type="sldNum" sz="quarter" idx="12"/>
          </p:nvPr>
        </p:nvSpPr>
        <p:spPr/>
        <p:txBody>
          <a:bodyPr/>
          <a:lstStyle/>
          <a:p>
            <a:fld id="{6113E31D-E2AB-40D1-8B51-AFA5AFEF393A}" type="slidenum">
              <a:rPr lang="en-US" smtClean="0"/>
              <a:pPr/>
              <a:t>39</a:t>
            </a:fld>
            <a:endParaRPr lang="en-US" dirty="0"/>
          </a:p>
        </p:txBody>
      </p:sp>
      <p:sp>
        <p:nvSpPr>
          <p:cNvPr id="3" name="文字方塊 2">
            <a:extLst>
              <a:ext uri="{FF2B5EF4-FFF2-40B4-BE49-F238E27FC236}">
                <a16:creationId xmlns:a16="http://schemas.microsoft.com/office/drawing/2014/main" id="{E5684618-5250-1734-F0BE-C0F7A33866D0}"/>
              </a:ext>
            </a:extLst>
          </p:cNvPr>
          <p:cNvSpPr txBox="1"/>
          <p:nvPr/>
        </p:nvSpPr>
        <p:spPr>
          <a:xfrm>
            <a:off x="3271714" y="6459622"/>
            <a:ext cx="7908476" cy="276999"/>
          </a:xfrm>
          <a:prstGeom prst="rect">
            <a:avLst/>
          </a:prstGeom>
          <a:noFill/>
        </p:spPr>
        <p:txBody>
          <a:bodyPr wrap="square" rtlCol="0">
            <a:spAutoFit/>
          </a:bodyPr>
          <a:lstStyle/>
          <a:p>
            <a:r>
              <a:rPr kumimoji="1" lang="en" altLang="zh-TW" sz="1200" dirty="0" err="1"/>
              <a:t>Mikolov</a:t>
            </a:r>
            <a:r>
              <a:rPr kumimoji="1" lang="en" altLang="zh-TW" sz="1200" dirty="0"/>
              <a:t> et al. "Efficient estimation of word representations in vector space." </a:t>
            </a:r>
            <a:r>
              <a:rPr kumimoji="1" lang="en" altLang="zh-TW" sz="1200" dirty="0" err="1"/>
              <a:t>arXiv</a:t>
            </a:r>
            <a:r>
              <a:rPr kumimoji="1" lang="en" altLang="zh-TW" sz="1200" dirty="0"/>
              <a:t> preprint arXiv:1301.3781 (2013).</a:t>
            </a:r>
          </a:p>
        </p:txBody>
      </p:sp>
      <p:pic>
        <p:nvPicPr>
          <p:cNvPr id="6" name="圖片 5">
            <a:extLst>
              <a:ext uri="{FF2B5EF4-FFF2-40B4-BE49-F238E27FC236}">
                <a16:creationId xmlns:a16="http://schemas.microsoft.com/office/drawing/2014/main" id="{605A35F8-6D77-AB89-6FF9-9F728078B79B}"/>
              </a:ext>
            </a:extLst>
          </p:cNvPr>
          <p:cNvPicPr>
            <a:picLocks noChangeAspect="1"/>
          </p:cNvPicPr>
          <p:nvPr/>
        </p:nvPicPr>
        <p:blipFill>
          <a:blip r:embed="rId2"/>
          <a:stretch>
            <a:fillRect/>
          </a:stretch>
        </p:blipFill>
        <p:spPr>
          <a:xfrm>
            <a:off x="3271714" y="1917594"/>
            <a:ext cx="7414846" cy="4427628"/>
          </a:xfrm>
          <a:prstGeom prst="rect">
            <a:avLst/>
          </a:prstGeom>
        </p:spPr>
      </p:pic>
      <p:sp>
        <p:nvSpPr>
          <p:cNvPr id="7" name="文字方塊 6">
            <a:extLst>
              <a:ext uri="{FF2B5EF4-FFF2-40B4-BE49-F238E27FC236}">
                <a16:creationId xmlns:a16="http://schemas.microsoft.com/office/drawing/2014/main" id="{6E3D7397-F2E6-A651-59B2-688F0322A96F}"/>
              </a:ext>
            </a:extLst>
          </p:cNvPr>
          <p:cNvSpPr txBox="1"/>
          <p:nvPr/>
        </p:nvSpPr>
        <p:spPr>
          <a:xfrm>
            <a:off x="3970214" y="1519329"/>
            <a:ext cx="1125415" cy="369332"/>
          </a:xfrm>
          <a:prstGeom prst="rect">
            <a:avLst/>
          </a:prstGeom>
          <a:noFill/>
        </p:spPr>
        <p:txBody>
          <a:bodyPr wrap="square" rtlCol="0">
            <a:spAutoFit/>
          </a:bodyPr>
          <a:lstStyle/>
          <a:p>
            <a:pPr algn="ctr"/>
            <a:r>
              <a:rPr kumimoji="1" lang="en-US" altLang="zh-TW" dirty="0"/>
              <a:t>W</a:t>
            </a:r>
            <a:r>
              <a:rPr kumimoji="1" lang="en-US" altLang="zh-TW" baseline="-25000" dirty="0"/>
              <a:t>1</a:t>
            </a:r>
            <a:r>
              <a:rPr kumimoji="1" lang="en-US" altLang="zh-TW" dirty="0"/>
              <a:t>: </a:t>
            </a:r>
            <a:r>
              <a:rPr kumimoji="1" lang="en-US" altLang="zh-TW" dirty="0" err="1"/>
              <a:t>NxD</a:t>
            </a:r>
            <a:endParaRPr kumimoji="1" lang="zh-TW" altLang="en-US" dirty="0"/>
          </a:p>
        </p:txBody>
      </p:sp>
      <p:sp>
        <p:nvSpPr>
          <p:cNvPr id="8" name="文字方塊 7">
            <a:extLst>
              <a:ext uri="{FF2B5EF4-FFF2-40B4-BE49-F238E27FC236}">
                <a16:creationId xmlns:a16="http://schemas.microsoft.com/office/drawing/2014/main" id="{EEE71540-A801-8245-9AF4-1CB3FF2C8E31}"/>
              </a:ext>
            </a:extLst>
          </p:cNvPr>
          <p:cNvSpPr txBox="1"/>
          <p:nvPr/>
        </p:nvSpPr>
        <p:spPr>
          <a:xfrm>
            <a:off x="5231421" y="1519329"/>
            <a:ext cx="1125415" cy="369332"/>
          </a:xfrm>
          <a:prstGeom prst="rect">
            <a:avLst/>
          </a:prstGeom>
          <a:noFill/>
        </p:spPr>
        <p:txBody>
          <a:bodyPr wrap="square" rtlCol="0">
            <a:spAutoFit/>
          </a:bodyPr>
          <a:lstStyle/>
          <a:p>
            <a:pPr algn="ctr"/>
            <a:r>
              <a:rPr kumimoji="1" lang="en-US" altLang="zh-TW" dirty="0"/>
              <a:t>W</a:t>
            </a:r>
            <a:r>
              <a:rPr kumimoji="1" lang="en-US" altLang="zh-TW" baseline="-25000" dirty="0"/>
              <a:t>2</a:t>
            </a:r>
            <a:r>
              <a:rPr kumimoji="1" lang="en-US" altLang="zh-TW" dirty="0"/>
              <a:t>: </a:t>
            </a:r>
            <a:r>
              <a:rPr kumimoji="1" lang="en-US" altLang="zh-TW" dirty="0" err="1"/>
              <a:t>DxV</a:t>
            </a:r>
            <a:endParaRPr kumimoji="1" lang="zh-TW" altLang="en-US" dirty="0"/>
          </a:p>
        </p:txBody>
      </p:sp>
      <p:sp>
        <p:nvSpPr>
          <p:cNvPr id="9" name="文字方塊 8">
            <a:extLst>
              <a:ext uri="{FF2B5EF4-FFF2-40B4-BE49-F238E27FC236}">
                <a16:creationId xmlns:a16="http://schemas.microsoft.com/office/drawing/2014/main" id="{C4668F31-2D9D-978C-B585-2C258F6E5704}"/>
              </a:ext>
            </a:extLst>
          </p:cNvPr>
          <p:cNvSpPr txBox="1"/>
          <p:nvPr/>
        </p:nvSpPr>
        <p:spPr>
          <a:xfrm>
            <a:off x="7810497" y="1519329"/>
            <a:ext cx="1125415" cy="400110"/>
          </a:xfrm>
          <a:prstGeom prst="rect">
            <a:avLst/>
          </a:prstGeom>
          <a:noFill/>
        </p:spPr>
        <p:txBody>
          <a:bodyPr wrap="square" rtlCol="0">
            <a:spAutoFit/>
          </a:bodyPr>
          <a:lstStyle/>
          <a:p>
            <a:pPr algn="ctr"/>
            <a:r>
              <a:rPr kumimoji="1" lang="en-US" altLang="zh-TW" sz="2000" dirty="0"/>
              <a:t>W</a:t>
            </a:r>
            <a:r>
              <a:rPr kumimoji="1" lang="en-US" altLang="zh-TW" sz="2000" baseline="-25000" dirty="0"/>
              <a:t>1</a:t>
            </a:r>
            <a:r>
              <a:rPr kumimoji="1" lang="en-US" altLang="zh-TW" sz="2000" dirty="0"/>
              <a:t>: 1xD</a:t>
            </a:r>
            <a:endParaRPr kumimoji="1" lang="zh-TW" altLang="en-US" sz="2000" dirty="0"/>
          </a:p>
        </p:txBody>
      </p:sp>
      <p:graphicFrame>
        <p:nvGraphicFramePr>
          <p:cNvPr id="10" name="表格 10">
            <a:extLst>
              <a:ext uri="{FF2B5EF4-FFF2-40B4-BE49-F238E27FC236}">
                <a16:creationId xmlns:a16="http://schemas.microsoft.com/office/drawing/2014/main" id="{1CAC76B9-E3DE-466B-D17C-C64CB7498007}"/>
              </a:ext>
            </a:extLst>
          </p:cNvPr>
          <p:cNvGraphicFramePr>
            <a:graphicFrameLocks noGrp="1"/>
          </p:cNvGraphicFramePr>
          <p:nvPr/>
        </p:nvGraphicFramePr>
        <p:xfrm>
          <a:off x="653143" y="2337450"/>
          <a:ext cx="2477477" cy="1778000"/>
        </p:xfrm>
        <a:graphic>
          <a:graphicData uri="http://schemas.openxmlformats.org/drawingml/2006/table">
            <a:tbl>
              <a:tblPr firstRow="1" bandRow="1">
                <a:tableStyleId>{5C22544A-7EE6-4342-B048-85BDC9FD1C3A}</a:tableStyleId>
              </a:tblPr>
              <a:tblGrid>
                <a:gridCol w="736766">
                  <a:extLst>
                    <a:ext uri="{9D8B030D-6E8A-4147-A177-3AD203B41FA5}">
                      <a16:colId xmlns:a16="http://schemas.microsoft.com/office/drawing/2014/main" val="3599492535"/>
                    </a:ext>
                  </a:extLst>
                </a:gridCol>
                <a:gridCol w="914885">
                  <a:extLst>
                    <a:ext uri="{9D8B030D-6E8A-4147-A177-3AD203B41FA5}">
                      <a16:colId xmlns:a16="http://schemas.microsoft.com/office/drawing/2014/main" val="691767358"/>
                    </a:ext>
                  </a:extLst>
                </a:gridCol>
                <a:gridCol w="825826">
                  <a:extLst>
                    <a:ext uri="{9D8B030D-6E8A-4147-A177-3AD203B41FA5}">
                      <a16:colId xmlns:a16="http://schemas.microsoft.com/office/drawing/2014/main" val="1515679174"/>
                    </a:ext>
                  </a:extLst>
                </a:gridCol>
              </a:tblGrid>
              <a:tr h="370840">
                <a:tc>
                  <a:txBody>
                    <a:bodyPr/>
                    <a:lstStyle/>
                    <a:p>
                      <a:r>
                        <a:rPr lang="en-US" altLang="zh-TW" sz="1400" dirty="0">
                          <a:latin typeface="+mn-lt"/>
                          <a:ea typeface="Microsoft JhengHei" panose="020B0604030504040204" pitchFamily="34" charset="-120"/>
                        </a:rPr>
                        <a:t>Symbol</a:t>
                      </a:r>
                      <a:endParaRPr lang="zh-TW" altLang="en-US" sz="1400" dirty="0">
                        <a:latin typeface="+mn-lt"/>
                        <a:ea typeface="Microsoft JhengHei" panose="020B0604030504040204" pitchFamily="34" charset="-120"/>
                      </a:endParaRPr>
                    </a:p>
                  </a:txBody>
                  <a:tcPr anchor="ctr"/>
                </a:tc>
                <a:tc>
                  <a:txBody>
                    <a:bodyPr/>
                    <a:lstStyle/>
                    <a:p>
                      <a:r>
                        <a:rPr lang="en-US" altLang="zh-TW" sz="1400" dirty="0">
                          <a:latin typeface="+mn-lt"/>
                          <a:ea typeface="Microsoft JhengHei" panose="020B0604030504040204" pitchFamily="34" charset="-120"/>
                        </a:rPr>
                        <a:t>Meaning</a:t>
                      </a:r>
                      <a:endParaRPr lang="zh-TW" altLang="en-US" sz="1400" dirty="0">
                        <a:latin typeface="+mn-lt"/>
                        <a:ea typeface="Microsoft JhengHei" panose="020B0604030504040204" pitchFamily="34" charset="-120"/>
                      </a:endParaRPr>
                    </a:p>
                  </a:txBody>
                  <a:tcPr anchor="ctr"/>
                </a:tc>
                <a:tc>
                  <a:txBody>
                    <a:bodyPr/>
                    <a:lstStyle/>
                    <a:p>
                      <a:r>
                        <a:rPr lang="en-US" altLang="zh-TW" sz="1400" dirty="0">
                          <a:latin typeface="+mn-lt"/>
                          <a:ea typeface="Microsoft JhengHei" panose="020B0604030504040204" pitchFamily="34" charset="-120"/>
                        </a:rPr>
                        <a:t>Example</a:t>
                      </a:r>
                    </a:p>
                  </a:txBody>
                  <a:tcPr anchor="ctr"/>
                </a:tc>
                <a:extLst>
                  <a:ext uri="{0D108BD9-81ED-4DB2-BD59-A6C34878D82A}">
                    <a16:rowId xmlns:a16="http://schemas.microsoft.com/office/drawing/2014/main" val="177908820"/>
                  </a:ext>
                </a:extLst>
              </a:tr>
              <a:tr h="370840">
                <a:tc>
                  <a:txBody>
                    <a:bodyPr/>
                    <a:lstStyle/>
                    <a:p>
                      <a:r>
                        <a:rPr lang="en-US" altLang="zh-TW" sz="1400" dirty="0">
                          <a:latin typeface="+mn-lt"/>
                          <a:ea typeface="Microsoft JhengHei" panose="020B0604030504040204" pitchFamily="34" charset="-120"/>
                        </a:rPr>
                        <a:t>N</a:t>
                      </a:r>
                      <a:endParaRPr lang="zh-TW" altLang="en-US" sz="1400" dirty="0">
                        <a:latin typeface="+mn-lt"/>
                        <a:ea typeface="Microsoft JhengHei" panose="020B0604030504040204" pitchFamily="34" charset="-120"/>
                      </a:endParaRPr>
                    </a:p>
                  </a:txBody>
                  <a:tcPr anchor="ctr"/>
                </a:tc>
                <a:tc>
                  <a:txBody>
                    <a:bodyPr/>
                    <a:lstStyle/>
                    <a:p>
                      <a:r>
                        <a:rPr lang="zh-TW" altLang="en-US" sz="1400" dirty="0">
                          <a:latin typeface="+mn-lt"/>
                          <a:ea typeface="Microsoft JhengHei" panose="020B0604030504040204" pitchFamily="34" charset="-120"/>
                        </a:rPr>
                        <a:t>輸入數量</a:t>
                      </a:r>
                    </a:p>
                  </a:txBody>
                  <a:tcPr anchor="ctr"/>
                </a:tc>
                <a:tc>
                  <a:txBody>
                    <a:bodyPr/>
                    <a:lstStyle/>
                    <a:p>
                      <a:r>
                        <a:rPr lang="en-US" altLang="zh-TW" sz="1400" dirty="0">
                          <a:latin typeface="+mn-lt"/>
                          <a:ea typeface="Microsoft JhengHei" panose="020B0604030504040204" pitchFamily="34" charset="-120"/>
                        </a:rPr>
                        <a:t>4</a:t>
                      </a:r>
                      <a:endParaRPr lang="zh-TW" altLang="en-US" sz="1400" dirty="0">
                        <a:latin typeface="+mn-lt"/>
                        <a:ea typeface="Microsoft JhengHei" panose="020B0604030504040204" pitchFamily="34" charset="-120"/>
                      </a:endParaRPr>
                    </a:p>
                  </a:txBody>
                  <a:tcPr anchor="ctr"/>
                </a:tc>
                <a:extLst>
                  <a:ext uri="{0D108BD9-81ED-4DB2-BD59-A6C34878D82A}">
                    <a16:rowId xmlns:a16="http://schemas.microsoft.com/office/drawing/2014/main" val="529930326"/>
                  </a:ext>
                </a:extLst>
              </a:tr>
              <a:tr h="370840">
                <a:tc>
                  <a:txBody>
                    <a:bodyPr/>
                    <a:lstStyle/>
                    <a:p>
                      <a:r>
                        <a:rPr lang="en-US" altLang="zh-TW" sz="1400" dirty="0">
                          <a:latin typeface="+mn-lt"/>
                          <a:ea typeface="Microsoft JhengHei" panose="020B0604030504040204" pitchFamily="34" charset="-120"/>
                        </a:rPr>
                        <a:t>D</a:t>
                      </a:r>
                      <a:endParaRPr lang="zh-TW" altLang="en-US" sz="1400" dirty="0">
                        <a:latin typeface="+mn-lt"/>
                        <a:ea typeface="Microsoft JhengHei" panose="020B0604030504040204" pitchFamily="34" charset="-120"/>
                      </a:endParaRPr>
                    </a:p>
                  </a:txBody>
                  <a:tcPr anchor="ctr"/>
                </a:tc>
                <a:tc>
                  <a:txBody>
                    <a:bodyPr/>
                    <a:lstStyle/>
                    <a:p>
                      <a:r>
                        <a:rPr lang="en-US" altLang="zh-TW" sz="1400" dirty="0">
                          <a:latin typeface="+mn-lt"/>
                          <a:ea typeface="Microsoft JhengHei" panose="020B0604030504040204" pitchFamily="34" charset="-120"/>
                        </a:rPr>
                        <a:t>Hidden size</a:t>
                      </a:r>
                      <a:endParaRPr lang="zh-TW" altLang="en-US" sz="1400" dirty="0">
                        <a:latin typeface="+mn-lt"/>
                        <a:ea typeface="Microsoft JhengHei" panose="020B0604030504040204" pitchFamily="34" charset="-120"/>
                      </a:endParaRPr>
                    </a:p>
                  </a:txBody>
                  <a:tcPr anchor="ctr"/>
                </a:tc>
                <a:tc>
                  <a:txBody>
                    <a:bodyPr/>
                    <a:lstStyle/>
                    <a:p>
                      <a:r>
                        <a:rPr lang="en-US" altLang="zh-TW" sz="1400" dirty="0">
                          <a:latin typeface="+mn-lt"/>
                          <a:ea typeface="Microsoft JhengHei" panose="020B0604030504040204" pitchFamily="34" charset="-120"/>
                        </a:rPr>
                        <a:t>100</a:t>
                      </a:r>
                      <a:endParaRPr lang="zh-TW" altLang="en-US" sz="1400" dirty="0">
                        <a:latin typeface="+mn-lt"/>
                        <a:ea typeface="Microsoft JhengHei" panose="020B0604030504040204" pitchFamily="34" charset="-120"/>
                      </a:endParaRPr>
                    </a:p>
                  </a:txBody>
                  <a:tcPr anchor="ctr"/>
                </a:tc>
                <a:extLst>
                  <a:ext uri="{0D108BD9-81ED-4DB2-BD59-A6C34878D82A}">
                    <a16:rowId xmlns:a16="http://schemas.microsoft.com/office/drawing/2014/main" val="1667436727"/>
                  </a:ext>
                </a:extLst>
              </a:tr>
              <a:tr h="370840">
                <a:tc>
                  <a:txBody>
                    <a:bodyPr/>
                    <a:lstStyle/>
                    <a:p>
                      <a:r>
                        <a:rPr lang="en-US" altLang="zh-TW" sz="1400" dirty="0">
                          <a:latin typeface="+mn-lt"/>
                          <a:ea typeface="Microsoft JhengHei" panose="020B0604030504040204" pitchFamily="34" charset="-120"/>
                        </a:rPr>
                        <a:t>V</a:t>
                      </a:r>
                      <a:endParaRPr lang="zh-TW" altLang="en-US" sz="1400" dirty="0">
                        <a:latin typeface="+mn-lt"/>
                        <a:ea typeface="Microsoft JhengHei" panose="020B0604030504040204" pitchFamily="34" charset="-120"/>
                      </a:endParaRPr>
                    </a:p>
                  </a:txBody>
                  <a:tcPr anchor="ctr"/>
                </a:tc>
                <a:tc>
                  <a:txBody>
                    <a:bodyPr/>
                    <a:lstStyle/>
                    <a:p>
                      <a:r>
                        <a:rPr lang="zh-TW" altLang="en-US" sz="1400" dirty="0">
                          <a:latin typeface="+mn-lt"/>
                          <a:ea typeface="Microsoft JhengHei" panose="020B0604030504040204" pitchFamily="34" charset="-120"/>
                        </a:rPr>
                        <a:t>字典大小</a:t>
                      </a:r>
                    </a:p>
                  </a:txBody>
                  <a:tcPr anchor="ctr"/>
                </a:tc>
                <a:tc>
                  <a:txBody>
                    <a:bodyPr/>
                    <a:lstStyle/>
                    <a:p>
                      <a:r>
                        <a:rPr lang="en-US" altLang="zh-TW" sz="1400" dirty="0">
                          <a:latin typeface="+mn-lt"/>
                          <a:ea typeface="Microsoft JhengHei" panose="020B0604030504040204" pitchFamily="34" charset="-120"/>
                        </a:rPr>
                        <a:t>100,000</a:t>
                      </a:r>
                      <a:endParaRPr lang="zh-TW" altLang="en-US" sz="1400" dirty="0">
                        <a:latin typeface="+mn-lt"/>
                        <a:ea typeface="Microsoft JhengHei" panose="020B0604030504040204" pitchFamily="34" charset="-120"/>
                      </a:endParaRPr>
                    </a:p>
                  </a:txBody>
                  <a:tcPr anchor="ctr"/>
                </a:tc>
                <a:extLst>
                  <a:ext uri="{0D108BD9-81ED-4DB2-BD59-A6C34878D82A}">
                    <a16:rowId xmlns:a16="http://schemas.microsoft.com/office/drawing/2014/main" val="3145211651"/>
                  </a:ext>
                </a:extLst>
              </a:tr>
            </a:tbl>
          </a:graphicData>
        </a:graphic>
      </p:graphicFrame>
      <p:sp>
        <p:nvSpPr>
          <p:cNvPr id="11" name="文字方塊 10">
            <a:extLst>
              <a:ext uri="{FF2B5EF4-FFF2-40B4-BE49-F238E27FC236}">
                <a16:creationId xmlns:a16="http://schemas.microsoft.com/office/drawing/2014/main" id="{71BFF1FC-67AF-E0D9-2ACC-7A76E1266EC8}"/>
              </a:ext>
            </a:extLst>
          </p:cNvPr>
          <p:cNvSpPr txBox="1"/>
          <p:nvPr/>
        </p:nvSpPr>
        <p:spPr>
          <a:xfrm>
            <a:off x="9077006" y="1519329"/>
            <a:ext cx="1125415" cy="369332"/>
          </a:xfrm>
          <a:prstGeom prst="rect">
            <a:avLst/>
          </a:prstGeom>
          <a:noFill/>
        </p:spPr>
        <p:txBody>
          <a:bodyPr wrap="square" rtlCol="0">
            <a:spAutoFit/>
          </a:bodyPr>
          <a:lstStyle/>
          <a:p>
            <a:pPr algn="ctr"/>
            <a:r>
              <a:rPr kumimoji="1" lang="en-US" altLang="zh-TW" dirty="0"/>
              <a:t>W</a:t>
            </a:r>
            <a:r>
              <a:rPr kumimoji="1" lang="en-US" altLang="zh-TW" baseline="-25000" dirty="0"/>
              <a:t>2</a:t>
            </a:r>
            <a:r>
              <a:rPr kumimoji="1" lang="en-US" altLang="zh-TW" dirty="0"/>
              <a:t>: </a:t>
            </a:r>
            <a:r>
              <a:rPr kumimoji="1" lang="en-US" altLang="zh-TW" dirty="0" err="1"/>
              <a:t>DxV</a:t>
            </a:r>
            <a:endParaRPr kumimoji="1" lang="zh-TW" altLang="en-US" dirty="0"/>
          </a:p>
        </p:txBody>
      </p:sp>
      <p:sp>
        <p:nvSpPr>
          <p:cNvPr id="12" name="文字方塊 11">
            <a:extLst>
              <a:ext uri="{FF2B5EF4-FFF2-40B4-BE49-F238E27FC236}">
                <a16:creationId xmlns:a16="http://schemas.microsoft.com/office/drawing/2014/main" id="{2716C8D4-4173-A7E1-FC53-19B3436FF5D4}"/>
              </a:ext>
            </a:extLst>
          </p:cNvPr>
          <p:cNvSpPr txBox="1"/>
          <p:nvPr/>
        </p:nvSpPr>
        <p:spPr>
          <a:xfrm>
            <a:off x="7656283" y="1519329"/>
            <a:ext cx="367323" cy="369332"/>
          </a:xfrm>
          <a:prstGeom prst="rect">
            <a:avLst/>
          </a:prstGeom>
          <a:noFill/>
        </p:spPr>
        <p:txBody>
          <a:bodyPr wrap="square" rtlCol="0">
            <a:spAutoFit/>
          </a:bodyPr>
          <a:lstStyle/>
          <a:p>
            <a:r>
              <a:rPr kumimoji="1" lang="en-US" altLang="zh-TW" dirty="0"/>
              <a:t>(</a:t>
            </a:r>
            <a:endParaRPr kumimoji="1" lang="zh-TW" altLang="en-US" dirty="0"/>
          </a:p>
        </p:txBody>
      </p:sp>
      <p:sp>
        <p:nvSpPr>
          <p:cNvPr id="13" name="文字方塊 12">
            <a:extLst>
              <a:ext uri="{FF2B5EF4-FFF2-40B4-BE49-F238E27FC236}">
                <a16:creationId xmlns:a16="http://schemas.microsoft.com/office/drawing/2014/main" id="{866F849C-F3AC-AE26-1E6C-CE1C993DA3EE}"/>
              </a:ext>
            </a:extLst>
          </p:cNvPr>
          <p:cNvSpPr txBox="1"/>
          <p:nvPr/>
        </p:nvSpPr>
        <p:spPr>
          <a:xfrm>
            <a:off x="10092797" y="1519329"/>
            <a:ext cx="367323" cy="369332"/>
          </a:xfrm>
          <a:prstGeom prst="rect">
            <a:avLst/>
          </a:prstGeom>
          <a:noFill/>
        </p:spPr>
        <p:txBody>
          <a:bodyPr wrap="square" rtlCol="0">
            <a:spAutoFit/>
          </a:bodyPr>
          <a:lstStyle/>
          <a:p>
            <a:r>
              <a:rPr kumimoji="1" lang="en-US" altLang="zh-TW" dirty="0"/>
              <a:t>)</a:t>
            </a:r>
            <a:endParaRPr kumimoji="1" lang="zh-TW" altLang="en-US" dirty="0"/>
          </a:p>
        </p:txBody>
      </p:sp>
      <p:sp>
        <p:nvSpPr>
          <p:cNvPr id="14" name="文字方塊 13">
            <a:extLst>
              <a:ext uri="{FF2B5EF4-FFF2-40B4-BE49-F238E27FC236}">
                <a16:creationId xmlns:a16="http://schemas.microsoft.com/office/drawing/2014/main" id="{E97237BE-A4B6-93B9-CFFF-5285ED9214A9}"/>
              </a:ext>
            </a:extLst>
          </p:cNvPr>
          <p:cNvSpPr txBox="1"/>
          <p:nvPr/>
        </p:nvSpPr>
        <p:spPr>
          <a:xfrm>
            <a:off x="10322998" y="1519329"/>
            <a:ext cx="1187069" cy="369332"/>
          </a:xfrm>
          <a:prstGeom prst="rect">
            <a:avLst/>
          </a:prstGeom>
          <a:noFill/>
        </p:spPr>
        <p:txBody>
          <a:bodyPr wrap="square" rtlCol="0">
            <a:spAutoFit/>
          </a:bodyPr>
          <a:lstStyle/>
          <a:p>
            <a:r>
              <a:rPr kumimoji="1" lang="en-US" altLang="zh-TW" dirty="0"/>
              <a:t>x 4</a:t>
            </a:r>
            <a:r>
              <a:rPr kumimoji="1" lang="zh-TW" altLang="en-US" dirty="0"/>
              <a:t> </a:t>
            </a:r>
            <a:r>
              <a:rPr kumimoji="1" lang="en-US" altLang="zh-TW" dirty="0"/>
              <a:t>times</a:t>
            </a:r>
            <a:endParaRPr kumimoji="1" lang="zh-TW" altLang="en-US" dirty="0"/>
          </a:p>
        </p:txBody>
      </p:sp>
      <p:sp>
        <p:nvSpPr>
          <p:cNvPr id="15" name="矩形 14">
            <a:extLst>
              <a:ext uri="{FF2B5EF4-FFF2-40B4-BE49-F238E27FC236}">
                <a16:creationId xmlns:a16="http://schemas.microsoft.com/office/drawing/2014/main" id="{A6EBE28C-615D-7316-CC8B-2B9269A604EC}"/>
              </a:ext>
            </a:extLst>
          </p:cNvPr>
          <p:cNvSpPr/>
          <p:nvPr/>
        </p:nvSpPr>
        <p:spPr>
          <a:xfrm>
            <a:off x="6103815" y="2368710"/>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6FEA5C5-A7CE-3AA6-D2CE-76435FB2663D}"/>
              </a:ext>
            </a:extLst>
          </p:cNvPr>
          <p:cNvSpPr/>
          <p:nvPr/>
        </p:nvSpPr>
        <p:spPr>
          <a:xfrm>
            <a:off x="6107723" y="2766975"/>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2ECAFD1-EA6B-7460-EC16-804BB7654A9D}"/>
              </a:ext>
            </a:extLst>
          </p:cNvPr>
          <p:cNvSpPr/>
          <p:nvPr/>
        </p:nvSpPr>
        <p:spPr>
          <a:xfrm>
            <a:off x="9833152" y="3773401"/>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52ABCC2F-D015-31F0-812E-13005164DAD1}"/>
              </a:ext>
            </a:extLst>
          </p:cNvPr>
          <p:cNvSpPr/>
          <p:nvPr/>
        </p:nvSpPr>
        <p:spPr>
          <a:xfrm>
            <a:off x="6092789" y="4418831"/>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矩形 18">
            <a:extLst>
              <a:ext uri="{FF2B5EF4-FFF2-40B4-BE49-F238E27FC236}">
                <a16:creationId xmlns:a16="http://schemas.microsoft.com/office/drawing/2014/main" id="{022F25D6-5E5F-6719-8F5C-FDD043028F22}"/>
              </a:ext>
            </a:extLst>
          </p:cNvPr>
          <p:cNvSpPr/>
          <p:nvPr/>
        </p:nvSpPr>
        <p:spPr>
          <a:xfrm>
            <a:off x="6092789" y="4844657"/>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文字方塊 20">
            <a:extLst>
              <a:ext uri="{FF2B5EF4-FFF2-40B4-BE49-F238E27FC236}">
                <a16:creationId xmlns:a16="http://schemas.microsoft.com/office/drawing/2014/main" id="{D7966743-BC78-31C9-4F9D-713D44C1B398}"/>
              </a:ext>
            </a:extLst>
          </p:cNvPr>
          <p:cNvSpPr txBox="1"/>
          <p:nvPr/>
        </p:nvSpPr>
        <p:spPr>
          <a:xfrm rot="5400000">
            <a:off x="5966697" y="5400975"/>
            <a:ext cx="657189" cy="382954"/>
          </a:xfrm>
          <a:prstGeom prst="rect">
            <a:avLst/>
          </a:prstGeom>
          <a:noFill/>
        </p:spPr>
        <p:txBody>
          <a:bodyPr wrap="square" rtlCol="0">
            <a:spAutoFit/>
          </a:bodyPr>
          <a:lstStyle/>
          <a:p>
            <a:r>
              <a:rPr kumimoji="1" lang="en-US" altLang="zh-TW" dirty="0"/>
              <a:t>...</a:t>
            </a:r>
            <a:endParaRPr kumimoji="1" lang="zh-TW" altLang="en-US" dirty="0"/>
          </a:p>
        </p:txBody>
      </p:sp>
      <p:sp>
        <p:nvSpPr>
          <p:cNvPr id="22" name="文字方塊 21">
            <a:extLst>
              <a:ext uri="{FF2B5EF4-FFF2-40B4-BE49-F238E27FC236}">
                <a16:creationId xmlns:a16="http://schemas.microsoft.com/office/drawing/2014/main" id="{14491EEE-FA75-9C31-49EF-AF99CEA99884}"/>
              </a:ext>
            </a:extLst>
          </p:cNvPr>
          <p:cNvSpPr txBox="1"/>
          <p:nvPr/>
        </p:nvSpPr>
        <p:spPr>
          <a:xfrm rot="5400000">
            <a:off x="9679706" y="4196872"/>
            <a:ext cx="657189" cy="382954"/>
          </a:xfrm>
          <a:prstGeom prst="rect">
            <a:avLst/>
          </a:prstGeom>
          <a:noFill/>
        </p:spPr>
        <p:txBody>
          <a:bodyPr wrap="square" rtlCol="0">
            <a:spAutoFit/>
          </a:bodyPr>
          <a:lstStyle/>
          <a:p>
            <a:r>
              <a:rPr kumimoji="1" lang="en-US" altLang="zh-TW" dirty="0"/>
              <a:t>...</a:t>
            </a:r>
            <a:endParaRPr kumimoji="1" lang="zh-TW" altLang="en-US" dirty="0"/>
          </a:p>
        </p:txBody>
      </p:sp>
      <p:sp>
        <p:nvSpPr>
          <p:cNvPr id="23" name="右中括弧 22">
            <a:extLst>
              <a:ext uri="{FF2B5EF4-FFF2-40B4-BE49-F238E27FC236}">
                <a16:creationId xmlns:a16="http://schemas.microsoft.com/office/drawing/2014/main" id="{BFF3FDBA-6E65-1075-18BA-3973B2F9B111}"/>
              </a:ext>
            </a:extLst>
          </p:cNvPr>
          <p:cNvSpPr/>
          <p:nvPr/>
        </p:nvSpPr>
        <p:spPr>
          <a:xfrm>
            <a:off x="6692630" y="2368710"/>
            <a:ext cx="97276" cy="322374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4" name="文字方塊 23">
            <a:extLst>
              <a:ext uri="{FF2B5EF4-FFF2-40B4-BE49-F238E27FC236}">
                <a16:creationId xmlns:a16="http://schemas.microsoft.com/office/drawing/2014/main" id="{3D37D663-EBEC-C52F-E863-83B2CC0F692D}"/>
              </a:ext>
            </a:extLst>
          </p:cNvPr>
          <p:cNvSpPr txBox="1"/>
          <p:nvPr/>
        </p:nvSpPr>
        <p:spPr>
          <a:xfrm>
            <a:off x="6801348" y="3795915"/>
            <a:ext cx="374974" cy="369332"/>
          </a:xfrm>
          <a:prstGeom prst="rect">
            <a:avLst/>
          </a:prstGeom>
          <a:noFill/>
        </p:spPr>
        <p:txBody>
          <a:bodyPr wrap="square" rtlCol="0">
            <a:spAutoFit/>
          </a:bodyPr>
          <a:lstStyle/>
          <a:p>
            <a:r>
              <a:rPr kumimoji="1" lang="en-US" altLang="zh-TW" dirty="0"/>
              <a:t>V</a:t>
            </a:r>
            <a:endParaRPr kumimoji="1" lang="zh-TW" altLang="en-US" dirty="0"/>
          </a:p>
        </p:txBody>
      </p:sp>
      <p:sp>
        <p:nvSpPr>
          <p:cNvPr id="25" name="右中括弧 24">
            <a:extLst>
              <a:ext uri="{FF2B5EF4-FFF2-40B4-BE49-F238E27FC236}">
                <a16:creationId xmlns:a16="http://schemas.microsoft.com/office/drawing/2014/main" id="{E33FF103-4E3D-0579-C999-531D5601D796}"/>
              </a:ext>
            </a:extLst>
          </p:cNvPr>
          <p:cNvSpPr/>
          <p:nvPr/>
        </p:nvSpPr>
        <p:spPr>
          <a:xfrm>
            <a:off x="10589284" y="2368710"/>
            <a:ext cx="97276" cy="322374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6" name="文字方塊 25">
            <a:extLst>
              <a:ext uri="{FF2B5EF4-FFF2-40B4-BE49-F238E27FC236}">
                <a16:creationId xmlns:a16="http://schemas.microsoft.com/office/drawing/2014/main" id="{5CA0B790-DA48-2075-F1FD-97AA79B3DE3A}"/>
              </a:ext>
            </a:extLst>
          </p:cNvPr>
          <p:cNvSpPr txBox="1"/>
          <p:nvPr/>
        </p:nvSpPr>
        <p:spPr>
          <a:xfrm>
            <a:off x="10698002" y="3795915"/>
            <a:ext cx="374974" cy="369332"/>
          </a:xfrm>
          <a:prstGeom prst="rect">
            <a:avLst/>
          </a:prstGeom>
          <a:noFill/>
        </p:spPr>
        <p:txBody>
          <a:bodyPr wrap="square" rtlCol="0">
            <a:spAutoFit/>
          </a:bodyPr>
          <a:lstStyle/>
          <a:p>
            <a:r>
              <a:rPr kumimoji="1" lang="en-US" altLang="zh-TW" dirty="0"/>
              <a:t>V</a:t>
            </a:r>
            <a:endParaRPr kumimoji="1" lang="zh-TW" altLang="en-US" dirty="0"/>
          </a:p>
        </p:txBody>
      </p:sp>
      <p:sp>
        <p:nvSpPr>
          <p:cNvPr id="27" name="矩形 26">
            <a:extLst>
              <a:ext uri="{FF2B5EF4-FFF2-40B4-BE49-F238E27FC236}">
                <a16:creationId xmlns:a16="http://schemas.microsoft.com/office/drawing/2014/main" id="{B07D6051-469C-CB12-D771-0EC88A31C45E}"/>
              </a:ext>
            </a:extLst>
          </p:cNvPr>
          <p:cNvSpPr/>
          <p:nvPr/>
        </p:nvSpPr>
        <p:spPr>
          <a:xfrm>
            <a:off x="6109117" y="3166438"/>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文字方塊 27">
            <a:extLst>
              <a:ext uri="{FF2B5EF4-FFF2-40B4-BE49-F238E27FC236}">
                <a16:creationId xmlns:a16="http://schemas.microsoft.com/office/drawing/2014/main" id="{02796655-CEED-B79A-18D0-EFB313FF7021}"/>
              </a:ext>
            </a:extLst>
          </p:cNvPr>
          <p:cNvSpPr txBox="1"/>
          <p:nvPr/>
        </p:nvSpPr>
        <p:spPr>
          <a:xfrm rot="5400000">
            <a:off x="5955671" y="3589909"/>
            <a:ext cx="657189" cy="382954"/>
          </a:xfrm>
          <a:prstGeom prst="rect">
            <a:avLst/>
          </a:prstGeom>
          <a:noFill/>
        </p:spPr>
        <p:txBody>
          <a:bodyPr wrap="square" rtlCol="0">
            <a:spAutoFit/>
          </a:bodyPr>
          <a:lstStyle/>
          <a:p>
            <a:r>
              <a:rPr kumimoji="1" lang="en-US" altLang="zh-TW" dirty="0"/>
              <a:t>...</a:t>
            </a:r>
            <a:endParaRPr kumimoji="1" lang="zh-TW" altLang="en-US" dirty="0"/>
          </a:p>
        </p:txBody>
      </p:sp>
      <p:sp>
        <p:nvSpPr>
          <p:cNvPr id="5" name="矩形 4">
            <a:extLst>
              <a:ext uri="{FF2B5EF4-FFF2-40B4-BE49-F238E27FC236}">
                <a16:creationId xmlns:a16="http://schemas.microsoft.com/office/drawing/2014/main" id="{21D1581E-C75F-9DEF-B2EC-5239F642CA06}"/>
              </a:ext>
            </a:extLst>
          </p:cNvPr>
          <p:cNvSpPr/>
          <p:nvPr/>
        </p:nvSpPr>
        <p:spPr>
          <a:xfrm>
            <a:off x="3970214" y="1461477"/>
            <a:ext cx="1062894" cy="4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0" name="矩形 19">
            <a:extLst>
              <a:ext uri="{FF2B5EF4-FFF2-40B4-BE49-F238E27FC236}">
                <a16:creationId xmlns:a16="http://schemas.microsoft.com/office/drawing/2014/main" id="{2B0AE776-D1A7-2967-16DA-00CC3D7EE460}"/>
              </a:ext>
            </a:extLst>
          </p:cNvPr>
          <p:cNvSpPr/>
          <p:nvPr/>
        </p:nvSpPr>
        <p:spPr>
          <a:xfrm>
            <a:off x="3363138" y="1961656"/>
            <a:ext cx="2247056" cy="3798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矩形 28">
            <a:extLst>
              <a:ext uri="{FF2B5EF4-FFF2-40B4-BE49-F238E27FC236}">
                <a16:creationId xmlns:a16="http://schemas.microsoft.com/office/drawing/2014/main" id="{EA09EAC1-F571-A19B-6E40-16DF71E0D969}"/>
              </a:ext>
            </a:extLst>
          </p:cNvPr>
          <p:cNvSpPr/>
          <p:nvPr/>
        </p:nvSpPr>
        <p:spPr>
          <a:xfrm>
            <a:off x="7336984" y="1959637"/>
            <a:ext cx="2247056" cy="3798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矩形 29">
            <a:extLst>
              <a:ext uri="{FF2B5EF4-FFF2-40B4-BE49-F238E27FC236}">
                <a16:creationId xmlns:a16="http://schemas.microsoft.com/office/drawing/2014/main" id="{C0CAE6C4-A7EF-F4C3-CB5D-01C80326E258}"/>
              </a:ext>
            </a:extLst>
          </p:cNvPr>
          <p:cNvSpPr/>
          <p:nvPr/>
        </p:nvSpPr>
        <p:spPr>
          <a:xfrm>
            <a:off x="7866545" y="1459456"/>
            <a:ext cx="1062894" cy="4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31" name="文字方塊 30">
            <a:extLst>
              <a:ext uri="{FF2B5EF4-FFF2-40B4-BE49-F238E27FC236}">
                <a16:creationId xmlns:a16="http://schemas.microsoft.com/office/drawing/2014/main" id="{5D5A0DB1-F56E-5CFE-F72C-C7568B56C240}"/>
              </a:ext>
            </a:extLst>
          </p:cNvPr>
          <p:cNvSpPr txBox="1"/>
          <p:nvPr/>
        </p:nvSpPr>
        <p:spPr>
          <a:xfrm>
            <a:off x="636549" y="4997057"/>
            <a:ext cx="2477477" cy="830997"/>
          </a:xfrm>
          <a:prstGeom prst="rect">
            <a:avLst/>
          </a:prstGeom>
          <a:noFill/>
        </p:spPr>
        <p:txBody>
          <a:bodyPr wrap="square" rtlCol="0">
            <a:spAutoFit/>
          </a:bodyPr>
          <a:lstStyle/>
          <a:p>
            <a:r>
              <a:rPr kumimoji="1" lang="en-US" altLang="zh-TW" sz="2400" dirty="0">
                <a:solidFill>
                  <a:srgbClr val="FF0000"/>
                </a:solidFill>
              </a:rPr>
              <a:t>Word embeddings after training</a:t>
            </a:r>
            <a:endParaRPr kumimoji="1" lang="zh-TW" altLang="en-US" sz="2400" dirty="0">
              <a:solidFill>
                <a:srgbClr val="FF0000"/>
              </a:solidFill>
            </a:endParaRPr>
          </a:p>
        </p:txBody>
      </p:sp>
    </p:spTree>
    <p:extLst>
      <p:ext uri="{BB962C8B-B14F-4D97-AF65-F5344CB8AC3E}">
        <p14:creationId xmlns:p14="http://schemas.microsoft.com/office/powerpoint/2010/main" val="110523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9" grpId="0" animBg="1"/>
      <p:bldP spid="30"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729B53-50E5-64FF-C825-124AD64762B3}"/>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D89A3BFD-11F7-B87C-8992-2C59714FB1B2}"/>
              </a:ext>
            </a:extLst>
          </p:cNvPr>
          <p:cNvSpPr>
            <a:spLocks noGrp="1"/>
          </p:cNvSpPr>
          <p:nvPr>
            <p:ph type="sldNum" sz="quarter" idx="12"/>
          </p:nvPr>
        </p:nvSpPr>
        <p:spPr/>
        <p:txBody>
          <a:bodyPr/>
          <a:lstStyle/>
          <a:p>
            <a:fld id="{6113E31D-E2AB-40D1-8B51-AFA5AFEF393A}" type="slidenum">
              <a:rPr lang="en-US" smtClean="0"/>
              <a:pPr/>
              <a:t>4</a:t>
            </a:fld>
            <a:endParaRPr lang="en-US" dirty="0"/>
          </a:p>
        </p:txBody>
      </p:sp>
      <p:sp>
        <p:nvSpPr>
          <p:cNvPr id="8" name="文字方塊 7">
            <a:extLst>
              <a:ext uri="{FF2B5EF4-FFF2-40B4-BE49-F238E27FC236}">
                <a16:creationId xmlns:a16="http://schemas.microsoft.com/office/drawing/2014/main" id="{23B00E6F-FB7E-6C2C-CB88-2CA5416A0A67}"/>
              </a:ext>
            </a:extLst>
          </p:cNvPr>
          <p:cNvSpPr txBox="1"/>
          <p:nvPr/>
        </p:nvSpPr>
        <p:spPr>
          <a:xfrm>
            <a:off x="653143" y="1868198"/>
            <a:ext cx="10918370" cy="22398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400" dirty="0"/>
              <a:t>深度學習與自然語言處理的概念</a:t>
            </a:r>
            <a:endParaRPr kumimoji="1" lang="en-US" altLang="zh-TW" sz="2400" dirty="0"/>
          </a:p>
          <a:p>
            <a:pPr marL="342900" indent="-342900">
              <a:lnSpc>
                <a:spcPct val="150000"/>
              </a:lnSpc>
              <a:buFont typeface="Arial" panose="020B0604020202020204" pitchFamily="34" charset="0"/>
              <a:buChar char="•"/>
            </a:pPr>
            <a:r>
              <a:rPr kumimoji="1" lang="en-US" altLang="zh-TW" sz="2400" dirty="0"/>
              <a:t>Embeddings</a:t>
            </a:r>
          </a:p>
          <a:p>
            <a:pPr marL="800100" lvl="1" indent="-342900">
              <a:lnSpc>
                <a:spcPct val="150000"/>
              </a:lnSpc>
              <a:buFont typeface="Arial" panose="020B0604020202020204" pitchFamily="34" charset="0"/>
              <a:buChar char="•"/>
            </a:pPr>
            <a:r>
              <a:rPr kumimoji="1" lang="en-US" altLang="zh-TW" sz="2400" dirty="0"/>
              <a:t>Sentence embeddings</a:t>
            </a:r>
          </a:p>
          <a:p>
            <a:pPr marL="800100" lvl="1" indent="-342900">
              <a:lnSpc>
                <a:spcPct val="150000"/>
              </a:lnSpc>
              <a:buFont typeface="Arial" panose="020B0604020202020204" pitchFamily="34" charset="0"/>
              <a:buChar char="•"/>
            </a:pPr>
            <a:r>
              <a:rPr kumimoji="1" lang="en-US" altLang="zh-TW" sz="2400" dirty="0"/>
              <a:t>Word embeddings</a:t>
            </a:r>
          </a:p>
        </p:txBody>
      </p:sp>
    </p:spTree>
    <p:extLst>
      <p:ext uri="{BB962C8B-B14F-4D97-AF65-F5344CB8AC3E}">
        <p14:creationId xmlns:p14="http://schemas.microsoft.com/office/powerpoint/2010/main" val="343904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CD83C5C-EA61-C255-DF28-E9CFF9EEAA75}"/>
              </a:ext>
            </a:extLst>
          </p:cNvPr>
          <p:cNvSpPr>
            <a:spLocks noGrp="1"/>
          </p:cNvSpPr>
          <p:nvPr>
            <p:ph type="title"/>
          </p:nvPr>
        </p:nvSpPr>
        <p:spPr>
          <a:xfrm>
            <a:off x="495300" y="3065145"/>
            <a:ext cx="3200400" cy="727709"/>
          </a:xfrm>
        </p:spPr>
        <p:txBody>
          <a:bodyPr anchor="ctr">
            <a:normAutofit/>
          </a:bodyPr>
          <a:lstStyle/>
          <a:p>
            <a:r>
              <a:rPr lang="en-US" altLang="zh-TW" sz="4800" dirty="0"/>
              <a:t>Thank you!</a:t>
            </a:r>
            <a:endParaRPr lang="zh-TW" altLang="en-US" sz="4800" dirty="0"/>
          </a:p>
        </p:txBody>
      </p:sp>
      <p:sp>
        <p:nvSpPr>
          <p:cNvPr id="4" name="投影片編號版面配置區 3">
            <a:extLst>
              <a:ext uri="{FF2B5EF4-FFF2-40B4-BE49-F238E27FC236}">
                <a16:creationId xmlns:a16="http://schemas.microsoft.com/office/drawing/2014/main" id="{5060AC63-905C-E7E8-4AEA-D711150C4E03}"/>
              </a:ext>
            </a:extLst>
          </p:cNvPr>
          <p:cNvSpPr>
            <a:spLocks noGrp="1"/>
          </p:cNvSpPr>
          <p:nvPr>
            <p:ph type="sldNum" sz="quarter" idx="12"/>
          </p:nvPr>
        </p:nvSpPr>
        <p:spPr/>
        <p:txBody>
          <a:bodyPr/>
          <a:lstStyle/>
          <a:p>
            <a:fld id="{6113E31D-E2AB-40D1-8B51-AFA5AFEF393A}" type="slidenum">
              <a:rPr lang="en-US" smtClean="0"/>
              <a:pPr/>
              <a:t>40</a:t>
            </a:fld>
            <a:endParaRPr lang="en-US" dirty="0"/>
          </a:p>
        </p:txBody>
      </p:sp>
      <p:sp>
        <p:nvSpPr>
          <p:cNvPr id="2" name="內容版面配置區 2">
            <a:extLst>
              <a:ext uri="{FF2B5EF4-FFF2-40B4-BE49-F238E27FC236}">
                <a16:creationId xmlns:a16="http://schemas.microsoft.com/office/drawing/2014/main" id="{8074DBF1-9124-56BD-4EBB-D0F2B238B207}"/>
              </a:ext>
            </a:extLst>
          </p:cNvPr>
          <p:cNvSpPr>
            <a:spLocks noGrp="1"/>
          </p:cNvSpPr>
          <p:nvPr>
            <p:ph idx="1"/>
          </p:nvPr>
        </p:nvSpPr>
        <p:spPr>
          <a:xfrm>
            <a:off x="4658686" y="2930674"/>
            <a:ext cx="4978373" cy="1182794"/>
          </a:xfrm>
        </p:spPr>
        <p:txBody>
          <a:bodyPr anchor="ctr">
            <a:normAutofit fontScale="85000" lnSpcReduction="10000"/>
          </a:bodyPr>
          <a:lstStyle/>
          <a:p>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長庚大學人工智慧學系</a:t>
            </a: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 </a:t>
            </a: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林英嘉</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a:p>
            <a:pPr marL="0" indent="0">
              <a:buNone/>
            </a:pP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 ✉️ </a:t>
            </a:r>
            <a:r>
              <a:rPr kumimoji="1" lang="en-US" altLang="zh-TW" sz="3200" dirty="0" err="1">
                <a:latin typeface="Calibri" panose="020F0502020204030204" pitchFamily="34" charset="0"/>
                <a:ea typeface="Microsoft JhengHei" panose="020B0604030504040204" pitchFamily="34" charset="-120"/>
                <a:cs typeface="Calibri" panose="020F0502020204030204" pitchFamily="34" charset="0"/>
              </a:rPr>
              <a:t>yjlin@cgu.edu.tw</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244681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3EBAE6-B0D3-68C7-4057-B6BBCB298FB4}"/>
              </a:ext>
            </a:extLst>
          </p:cNvPr>
          <p:cNvSpPr>
            <a:spLocks noGrp="1"/>
          </p:cNvSpPr>
          <p:nvPr>
            <p:ph type="title"/>
          </p:nvPr>
        </p:nvSpPr>
        <p:spPr/>
        <p:txBody>
          <a:bodyPr>
            <a:normAutofit fontScale="90000"/>
          </a:bodyPr>
          <a:lstStyle/>
          <a:p>
            <a:r>
              <a:rPr kumimoji="1" lang="zh-TW" altLang="en-US" dirty="0"/>
              <a:t>什麼是自然語言處理（</a:t>
            </a:r>
            <a:r>
              <a:rPr kumimoji="1" lang="en-US" altLang="zh-TW" dirty="0"/>
              <a:t>Natural Language Processing, NLP</a:t>
            </a:r>
            <a:r>
              <a:rPr kumimoji="1" lang="zh-TW" altLang="en-US" dirty="0"/>
              <a:t>）？</a:t>
            </a:r>
          </a:p>
        </p:txBody>
      </p:sp>
      <p:pic>
        <p:nvPicPr>
          <p:cNvPr id="5" name="內容版面配置區 4">
            <a:extLst>
              <a:ext uri="{FF2B5EF4-FFF2-40B4-BE49-F238E27FC236}">
                <a16:creationId xmlns:a16="http://schemas.microsoft.com/office/drawing/2014/main" id="{C8DF8F6F-9749-77DC-0B84-A5883421AF2C}"/>
              </a:ext>
            </a:extLst>
          </p:cNvPr>
          <p:cNvPicPr>
            <a:picLocks noGrp="1" noChangeAspect="1"/>
          </p:cNvPicPr>
          <p:nvPr>
            <p:ph idx="1"/>
          </p:nvPr>
        </p:nvPicPr>
        <p:blipFill>
          <a:blip r:embed="rId3"/>
          <a:srcRect l="1281" r="1174"/>
          <a:stretch/>
        </p:blipFill>
        <p:spPr>
          <a:xfrm>
            <a:off x="653143" y="2573631"/>
            <a:ext cx="5141949" cy="3247387"/>
          </a:xfrm>
          <a:prstGeom prst="rect">
            <a:avLst/>
          </a:prstGeom>
        </p:spPr>
      </p:pic>
      <p:sp>
        <p:nvSpPr>
          <p:cNvPr id="4" name="投影片編號版面配置區 3">
            <a:extLst>
              <a:ext uri="{FF2B5EF4-FFF2-40B4-BE49-F238E27FC236}">
                <a16:creationId xmlns:a16="http://schemas.microsoft.com/office/drawing/2014/main" id="{F9F4FC4D-0209-B517-62A5-42E3A0F598D5}"/>
              </a:ext>
            </a:extLst>
          </p:cNvPr>
          <p:cNvSpPr>
            <a:spLocks noGrp="1"/>
          </p:cNvSpPr>
          <p:nvPr>
            <p:ph type="sldNum" sz="quarter" idx="12"/>
          </p:nvPr>
        </p:nvSpPr>
        <p:spPr/>
        <p:txBody>
          <a:bodyPr/>
          <a:lstStyle/>
          <a:p>
            <a:fld id="{6113E31D-E2AB-40D1-8B51-AFA5AFEF393A}" type="slidenum">
              <a:rPr lang="en-US" smtClean="0"/>
              <a:pPr/>
              <a:t>5</a:t>
            </a:fld>
            <a:endParaRPr lang="en-US" dirty="0"/>
          </a:p>
        </p:txBody>
      </p:sp>
      <p:pic>
        <p:nvPicPr>
          <p:cNvPr id="6" name="圖片 5">
            <a:extLst>
              <a:ext uri="{FF2B5EF4-FFF2-40B4-BE49-F238E27FC236}">
                <a16:creationId xmlns:a16="http://schemas.microsoft.com/office/drawing/2014/main" id="{343103C8-C901-C978-C62E-2DC49907A704}"/>
              </a:ext>
            </a:extLst>
          </p:cNvPr>
          <p:cNvPicPr>
            <a:picLocks noChangeAspect="1"/>
          </p:cNvPicPr>
          <p:nvPr/>
        </p:nvPicPr>
        <p:blipFill>
          <a:blip r:embed="rId4"/>
          <a:stretch>
            <a:fillRect/>
          </a:stretch>
        </p:blipFill>
        <p:spPr>
          <a:xfrm>
            <a:off x="5838453" y="2573631"/>
            <a:ext cx="5700404" cy="3247387"/>
          </a:xfrm>
          <a:prstGeom prst="rect">
            <a:avLst/>
          </a:prstGeom>
        </p:spPr>
      </p:pic>
      <p:sp>
        <p:nvSpPr>
          <p:cNvPr id="7" name="文字方塊 6">
            <a:extLst>
              <a:ext uri="{FF2B5EF4-FFF2-40B4-BE49-F238E27FC236}">
                <a16:creationId xmlns:a16="http://schemas.microsoft.com/office/drawing/2014/main" id="{E8F0AB0F-7B7D-3865-2BA0-5E681B3AE3F0}"/>
              </a:ext>
            </a:extLst>
          </p:cNvPr>
          <p:cNvSpPr txBox="1"/>
          <p:nvPr/>
        </p:nvSpPr>
        <p:spPr>
          <a:xfrm>
            <a:off x="2398039" y="1997665"/>
            <a:ext cx="1652155" cy="461665"/>
          </a:xfrm>
          <a:prstGeom prst="rect">
            <a:avLst/>
          </a:prstGeom>
          <a:noFill/>
        </p:spPr>
        <p:txBody>
          <a:bodyPr wrap="square" rtlCol="0">
            <a:spAutoFit/>
          </a:bodyPr>
          <a:lstStyle/>
          <a:p>
            <a:pPr algn="ctr"/>
            <a:r>
              <a:rPr kumimoji="1" lang="zh-TW" altLang="en-US" sz="2400" dirty="0"/>
              <a:t>文字搜尋</a:t>
            </a:r>
          </a:p>
        </p:txBody>
      </p:sp>
      <p:sp>
        <p:nvSpPr>
          <p:cNvPr id="8" name="文字方塊 7">
            <a:extLst>
              <a:ext uri="{FF2B5EF4-FFF2-40B4-BE49-F238E27FC236}">
                <a16:creationId xmlns:a16="http://schemas.microsoft.com/office/drawing/2014/main" id="{B0D2CBE3-4F03-5FA6-C0D7-7C4EA033F0BB}"/>
              </a:ext>
            </a:extLst>
          </p:cNvPr>
          <p:cNvSpPr txBox="1"/>
          <p:nvPr/>
        </p:nvSpPr>
        <p:spPr>
          <a:xfrm>
            <a:off x="7490838" y="1997665"/>
            <a:ext cx="2395634" cy="461665"/>
          </a:xfrm>
          <a:prstGeom prst="rect">
            <a:avLst/>
          </a:prstGeom>
          <a:noFill/>
        </p:spPr>
        <p:txBody>
          <a:bodyPr wrap="square" rtlCol="0">
            <a:spAutoFit/>
          </a:bodyPr>
          <a:lstStyle/>
          <a:p>
            <a:pPr algn="ctr"/>
            <a:r>
              <a:rPr kumimoji="1" lang="zh-TW" altLang="en-US" sz="2400" dirty="0"/>
              <a:t>下一個字預測</a:t>
            </a:r>
          </a:p>
        </p:txBody>
      </p:sp>
    </p:spTree>
    <p:extLst>
      <p:ext uri="{BB962C8B-B14F-4D97-AF65-F5344CB8AC3E}">
        <p14:creationId xmlns:p14="http://schemas.microsoft.com/office/powerpoint/2010/main" val="329685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42C9B8-BCF0-D2EA-F79D-4A25C77DDF69}"/>
              </a:ext>
            </a:extLst>
          </p:cNvPr>
          <p:cNvSpPr>
            <a:spLocks noGrp="1"/>
          </p:cNvSpPr>
          <p:nvPr>
            <p:ph type="title"/>
          </p:nvPr>
        </p:nvSpPr>
        <p:spPr/>
        <p:txBody>
          <a:bodyPr/>
          <a:lstStyle/>
          <a:p>
            <a:r>
              <a:rPr kumimoji="1" lang="zh-TW" altLang="en-US" dirty="0"/>
              <a:t>程式語言 </a:t>
            </a:r>
            <a:r>
              <a:rPr kumimoji="1" lang="en-US" altLang="zh-TW" dirty="0"/>
              <a:t>vs. </a:t>
            </a:r>
            <a:r>
              <a:rPr kumimoji="1" lang="zh-TW" altLang="en-US" dirty="0"/>
              <a:t>自然語言</a:t>
            </a:r>
          </a:p>
        </p:txBody>
      </p:sp>
      <p:sp>
        <p:nvSpPr>
          <p:cNvPr id="4" name="投影片編號版面配置區 3">
            <a:extLst>
              <a:ext uri="{FF2B5EF4-FFF2-40B4-BE49-F238E27FC236}">
                <a16:creationId xmlns:a16="http://schemas.microsoft.com/office/drawing/2014/main" id="{2BB15CD4-9765-5757-6967-F61DB4C2699D}"/>
              </a:ext>
            </a:extLst>
          </p:cNvPr>
          <p:cNvSpPr>
            <a:spLocks noGrp="1"/>
          </p:cNvSpPr>
          <p:nvPr>
            <p:ph type="sldNum" sz="quarter" idx="12"/>
          </p:nvPr>
        </p:nvSpPr>
        <p:spPr/>
        <p:txBody>
          <a:bodyPr/>
          <a:lstStyle/>
          <a:p>
            <a:fld id="{6113E31D-E2AB-40D1-8B51-AFA5AFEF393A}" type="slidenum">
              <a:rPr lang="en-US" smtClean="0"/>
              <a:pPr/>
              <a:t>6</a:t>
            </a:fld>
            <a:endParaRPr lang="en-US" dirty="0"/>
          </a:p>
        </p:txBody>
      </p:sp>
      <p:pic>
        <p:nvPicPr>
          <p:cNvPr id="5" name="圖片 4">
            <a:extLst>
              <a:ext uri="{FF2B5EF4-FFF2-40B4-BE49-F238E27FC236}">
                <a16:creationId xmlns:a16="http://schemas.microsoft.com/office/drawing/2014/main" id="{FA9C1285-1FB9-F388-84F3-932062FB736A}"/>
              </a:ext>
            </a:extLst>
          </p:cNvPr>
          <p:cNvPicPr>
            <a:picLocks noChangeAspect="1"/>
          </p:cNvPicPr>
          <p:nvPr/>
        </p:nvPicPr>
        <p:blipFill>
          <a:blip r:embed="rId2"/>
          <a:stretch>
            <a:fillRect/>
          </a:stretch>
        </p:blipFill>
        <p:spPr>
          <a:xfrm>
            <a:off x="789273" y="1925617"/>
            <a:ext cx="5617349" cy="4282678"/>
          </a:xfrm>
          <a:prstGeom prst="rect">
            <a:avLst/>
          </a:prstGeom>
        </p:spPr>
      </p:pic>
      <p:sp>
        <p:nvSpPr>
          <p:cNvPr id="7" name="文字方塊 6">
            <a:extLst>
              <a:ext uri="{FF2B5EF4-FFF2-40B4-BE49-F238E27FC236}">
                <a16:creationId xmlns:a16="http://schemas.microsoft.com/office/drawing/2014/main" id="{CBAF0217-7E8A-5276-C64A-BE15A58EAC57}"/>
              </a:ext>
            </a:extLst>
          </p:cNvPr>
          <p:cNvSpPr txBox="1"/>
          <p:nvPr/>
        </p:nvSpPr>
        <p:spPr>
          <a:xfrm>
            <a:off x="6817355" y="1943297"/>
            <a:ext cx="4754159" cy="4247317"/>
          </a:xfrm>
          <a:prstGeom prst="rect">
            <a:avLst/>
          </a:prstGeom>
          <a:noFill/>
          <a:ln>
            <a:solidFill>
              <a:schemeClr val="accent1"/>
            </a:solidFill>
          </a:ln>
        </p:spPr>
        <p:txBody>
          <a:bodyPr wrap="square" rtlCol="0">
            <a:spAutoFit/>
          </a:bodyPr>
          <a:lstStyle/>
          <a:p>
            <a:r>
              <a:rPr kumimoji="1" lang="zh-TW" altLang="en-US" dirty="0">
                <a:latin typeface="BiauKaiTC Regular" panose="03000500000000000000" pitchFamily="66" charset="-120"/>
                <a:ea typeface="BiauKaiTC Regular" panose="03000500000000000000" pitchFamily="66" charset="-120"/>
              </a:rPr>
              <a:t>先生不知何許人也，亦不詳其姓字。宅邊有五柳樹，因以為號焉</a:t>
            </a:r>
          </a:p>
          <a:p>
            <a:endParaRPr kumimoji="1" lang="zh-TW" altLang="en-US" dirty="0">
              <a:latin typeface="BiauKaiTC Regular" panose="03000500000000000000" pitchFamily="66" charset="-120"/>
              <a:ea typeface="BiauKaiTC Regular" panose="03000500000000000000" pitchFamily="66" charset="-120"/>
            </a:endParaRPr>
          </a:p>
          <a:p>
            <a:r>
              <a:rPr kumimoji="1" lang="zh-TW" altLang="en-US" dirty="0">
                <a:latin typeface="BiauKaiTC Regular" panose="03000500000000000000" pitchFamily="66" charset="-120"/>
                <a:ea typeface="BiauKaiTC Regular" panose="03000500000000000000" pitchFamily="66" charset="-120"/>
              </a:rPr>
              <a:t>　　閑靜少言，不慕榮利。好讀書，不求甚解，每有會意，便欣然忘食。性嗜酒，家貧，不能常得。親舊知其如此，或置酒而招之。造飲輒盡，期在必醉，既醉而退，曾不吝情去留。環堵蕭然，不蔽風日；短褐穿結，簞瓢屢空。</a:t>
            </a:r>
            <a:r>
              <a:rPr kumimoji="1" lang="en-US" altLang="zh-TW" dirty="0">
                <a:latin typeface="BiauKaiTC Regular" panose="03000500000000000000" pitchFamily="66" charset="-120"/>
                <a:ea typeface="BiauKaiTC Regular" panose="03000500000000000000" pitchFamily="66" charset="-120"/>
              </a:rPr>
              <a:t>——</a:t>
            </a:r>
            <a:r>
              <a:rPr kumimoji="1" lang="zh-TW" altLang="en-US" dirty="0">
                <a:latin typeface="BiauKaiTC Regular" panose="03000500000000000000" pitchFamily="66" charset="-120"/>
                <a:ea typeface="BiauKaiTC Regular" panose="03000500000000000000" pitchFamily="66" charset="-120"/>
              </a:rPr>
              <a:t>晏如也。常著文章自娛，頗示己志。忘懷得失，以此自終。</a:t>
            </a:r>
          </a:p>
          <a:p>
            <a:endParaRPr kumimoji="1" lang="zh-TW" altLang="en-US" dirty="0">
              <a:latin typeface="BiauKaiTC Regular" panose="03000500000000000000" pitchFamily="66" charset="-120"/>
              <a:ea typeface="BiauKaiTC Regular" panose="03000500000000000000" pitchFamily="66" charset="-120"/>
            </a:endParaRPr>
          </a:p>
          <a:p>
            <a:r>
              <a:rPr kumimoji="1" lang="zh-TW" altLang="en-US" dirty="0">
                <a:latin typeface="BiauKaiTC Regular" panose="03000500000000000000" pitchFamily="66" charset="-120"/>
                <a:ea typeface="BiauKaiTC Regular" panose="03000500000000000000" pitchFamily="66" charset="-120"/>
              </a:rPr>
              <a:t>　　贊曰：黔婁之妻有言：「不戚戚於貧賤，不汲汲於富貴。」極其言，茲若人儔乎？酣觴賦詩，以樂其志。無懷氏之民歟！葛天氏之民歟！</a:t>
            </a:r>
          </a:p>
        </p:txBody>
      </p:sp>
      <p:sp>
        <p:nvSpPr>
          <p:cNvPr id="9" name="文字方塊 8">
            <a:extLst>
              <a:ext uri="{FF2B5EF4-FFF2-40B4-BE49-F238E27FC236}">
                <a16:creationId xmlns:a16="http://schemas.microsoft.com/office/drawing/2014/main" id="{36A3D714-93B1-1978-107B-50296EF06D90}"/>
              </a:ext>
            </a:extLst>
          </p:cNvPr>
          <p:cNvSpPr txBox="1"/>
          <p:nvPr/>
        </p:nvSpPr>
        <p:spPr>
          <a:xfrm>
            <a:off x="2682393" y="1556285"/>
            <a:ext cx="1831108" cy="369332"/>
          </a:xfrm>
          <a:prstGeom prst="rect">
            <a:avLst/>
          </a:prstGeom>
          <a:noFill/>
        </p:spPr>
        <p:txBody>
          <a:bodyPr wrap="square" rtlCol="0">
            <a:spAutoFit/>
          </a:bodyPr>
          <a:lstStyle/>
          <a:p>
            <a:pPr algn="ctr"/>
            <a:r>
              <a:rPr kumimoji="1" lang="zh-TW" altLang="en-US" dirty="0"/>
              <a:t>程式語言</a:t>
            </a:r>
          </a:p>
        </p:txBody>
      </p:sp>
      <p:sp>
        <p:nvSpPr>
          <p:cNvPr id="10" name="文字方塊 9">
            <a:extLst>
              <a:ext uri="{FF2B5EF4-FFF2-40B4-BE49-F238E27FC236}">
                <a16:creationId xmlns:a16="http://schemas.microsoft.com/office/drawing/2014/main" id="{B717F58E-D38B-733F-3670-78948181A3AB}"/>
              </a:ext>
            </a:extLst>
          </p:cNvPr>
          <p:cNvSpPr txBox="1"/>
          <p:nvPr/>
        </p:nvSpPr>
        <p:spPr>
          <a:xfrm>
            <a:off x="8299742" y="1553162"/>
            <a:ext cx="1831108" cy="369332"/>
          </a:xfrm>
          <a:prstGeom prst="rect">
            <a:avLst/>
          </a:prstGeom>
          <a:noFill/>
        </p:spPr>
        <p:txBody>
          <a:bodyPr wrap="square" rtlCol="0">
            <a:spAutoFit/>
          </a:bodyPr>
          <a:lstStyle/>
          <a:p>
            <a:pPr algn="ctr"/>
            <a:r>
              <a:rPr kumimoji="1" lang="zh-TW" altLang="en-US" dirty="0"/>
              <a:t>自然語言</a:t>
            </a:r>
          </a:p>
        </p:txBody>
      </p:sp>
    </p:spTree>
    <p:extLst>
      <p:ext uri="{BB962C8B-B14F-4D97-AF65-F5344CB8AC3E}">
        <p14:creationId xmlns:p14="http://schemas.microsoft.com/office/powerpoint/2010/main" val="3055751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58E7F4-E208-9434-B548-4258AE4F72B5}"/>
              </a:ext>
            </a:extLst>
          </p:cNvPr>
          <p:cNvSpPr>
            <a:spLocks noGrp="1"/>
          </p:cNvSpPr>
          <p:nvPr>
            <p:ph type="title"/>
          </p:nvPr>
        </p:nvSpPr>
        <p:spPr/>
        <p:txBody>
          <a:bodyPr/>
          <a:lstStyle/>
          <a:p>
            <a:r>
              <a:rPr kumimoji="1" lang="zh-TW" altLang="en-US" dirty="0"/>
              <a:t>什麼是自然語言處理？</a:t>
            </a:r>
          </a:p>
        </p:txBody>
      </p:sp>
      <p:sp>
        <p:nvSpPr>
          <p:cNvPr id="4" name="投影片編號版面配置區 3">
            <a:extLst>
              <a:ext uri="{FF2B5EF4-FFF2-40B4-BE49-F238E27FC236}">
                <a16:creationId xmlns:a16="http://schemas.microsoft.com/office/drawing/2014/main" id="{4054F38B-25EE-6AF8-DEA4-8110F916DE68}"/>
              </a:ext>
            </a:extLst>
          </p:cNvPr>
          <p:cNvSpPr>
            <a:spLocks noGrp="1"/>
          </p:cNvSpPr>
          <p:nvPr>
            <p:ph type="sldNum" sz="quarter" idx="12"/>
          </p:nvPr>
        </p:nvSpPr>
        <p:spPr/>
        <p:txBody>
          <a:bodyPr/>
          <a:lstStyle/>
          <a:p>
            <a:fld id="{6113E31D-E2AB-40D1-8B51-AFA5AFEF393A}" type="slidenum">
              <a:rPr lang="en-US" smtClean="0"/>
              <a:pPr/>
              <a:t>7</a:t>
            </a:fld>
            <a:endParaRPr lang="en-US" dirty="0"/>
          </a:p>
        </p:txBody>
      </p:sp>
      <p:sp>
        <p:nvSpPr>
          <p:cNvPr id="5" name="圓角矩形 4">
            <a:extLst>
              <a:ext uri="{FF2B5EF4-FFF2-40B4-BE49-F238E27FC236}">
                <a16:creationId xmlns:a16="http://schemas.microsoft.com/office/drawing/2014/main" id="{E5867DBE-79FC-E45D-CBAF-986CADD79C48}"/>
              </a:ext>
            </a:extLst>
          </p:cNvPr>
          <p:cNvSpPr/>
          <p:nvPr/>
        </p:nvSpPr>
        <p:spPr>
          <a:xfrm>
            <a:off x="2858704" y="4488885"/>
            <a:ext cx="7864656" cy="124165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TW" altLang="en-US" sz="2400" dirty="0">
                <a:solidFill>
                  <a:schemeClr val="tx1"/>
                </a:solidFill>
              </a:rPr>
              <a:t>自然語言處理（</a:t>
            </a:r>
            <a:r>
              <a:rPr kumimoji="1" lang="en" altLang="zh-TW" sz="2400" dirty="0">
                <a:solidFill>
                  <a:schemeClr val="tx1"/>
                </a:solidFill>
              </a:rPr>
              <a:t>Natural Language Processing, NLP</a:t>
            </a:r>
            <a:r>
              <a:rPr kumimoji="1" lang="zh-TW" altLang="en" sz="2400" dirty="0">
                <a:solidFill>
                  <a:schemeClr val="tx1"/>
                </a:solidFill>
              </a:rPr>
              <a:t>）</a:t>
            </a:r>
          </a:p>
          <a:p>
            <a:r>
              <a:rPr kumimoji="1" lang="zh-TW" altLang="en-US" sz="2400" dirty="0">
                <a:solidFill>
                  <a:schemeClr val="tx1"/>
                </a:solidFill>
              </a:rPr>
              <a:t>是讓電腦能「理解、分析、產生」人類語言的技術。</a:t>
            </a:r>
          </a:p>
        </p:txBody>
      </p:sp>
      <p:sp>
        <p:nvSpPr>
          <p:cNvPr id="6" name="文字方塊 5">
            <a:extLst>
              <a:ext uri="{FF2B5EF4-FFF2-40B4-BE49-F238E27FC236}">
                <a16:creationId xmlns:a16="http://schemas.microsoft.com/office/drawing/2014/main" id="{AB8FAD21-E59B-4654-F9C4-12606C092549}"/>
              </a:ext>
            </a:extLst>
          </p:cNvPr>
          <p:cNvSpPr txBox="1"/>
          <p:nvPr/>
        </p:nvSpPr>
        <p:spPr>
          <a:xfrm>
            <a:off x="1270536" y="4848105"/>
            <a:ext cx="1588168" cy="523220"/>
          </a:xfrm>
          <a:prstGeom prst="rect">
            <a:avLst/>
          </a:prstGeom>
          <a:noFill/>
        </p:spPr>
        <p:txBody>
          <a:bodyPr wrap="square" rtlCol="0">
            <a:spAutoFit/>
          </a:bodyPr>
          <a:lstStyle/>
          <a:p>
            <a:r>
              <a:rPr kumimoji="1" lang="zh-TW" altLang="en-US" sz="2800" dirty="0"/>
              <a:t>定義 ➡️</a:t>
            </a:r>
          </a:p>
        </p:txBody>
      </p:sp>
      <p:sp>
        <p:nvSpPr>
          <p:cNvPr id="7" name="圓角矩形 6">
            <a:extLst>
              <a:ext uri="{FF2B5EF4-FFF2-40B4-BE49-F238E27FC236}">
                <a16:creationId xmlns:a16="http://schemas.microsoft.com/office/drawing/2014/main" id="{1BE573D3-4906-2E9B-40EC-ECB69417F4DA}"/>
              </a:ext>
            </a:extLst>
          </p:cNvPr>
          <p:cNvSpPr/>
          <p:nvPr/>
        </p:nvSpPr>
        <p:spPr>
          <a:xfrm>
            <a:off x="1617044" y="2277475"/>
            <a:ext cx="18674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zh-TW" altLang="en-US" sz="2000" dirty="0">
                <a:solidFill>
                  <a:schemeClr val="tx1"/>
                </a:solidFill>
              </a:rPr>
              <a:t>天青色等煙雨</a:t>
            </a:r>
          </a:p>
        </p:txBody>
      </p:sp>
      <p:sp>
        <p:nvSpPr>
          <p:cNvPr id="8" name="圓角矩形 7">
            <a:extLst>
              <a:ext uri="{FF2B5EF4-FFF2-40B4-BE49-F238E27FC236}">
                <a16:creationId xmlns:a16="http://schemas.microsoft.com/office/drawing/2014/main" id="{A58E6CA2-BA08-18FD-F160-F3C102E441D2}"/>
              </a:ext>
            </a:extLst>
          </p:cNvPr>
          <p:cNvSpPr/>
          <p:nvPr/>
        </p:nvSpPr>
        <p:spPr>
          <a:xfrm>
            <a:off x="1617044" y="2902392"/>
            <a:ext cx="18674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I like apple!</a:t>
            </a:r>
            <a:endParaRPr kumimoji="1" lang="zh-TW" altLang="en-US" sz="2000" dirty="0">
              <a:solidFill>
                <a:schemeClr val="tx1"/>
              </a:solidFill>
            </a:endParaRPr>
          </a:p>
        </p:txBody>
      </p:sp>
      <p:cxnSp>
        <p:nvCxnSpPr>
          <p:cNvPr id="9" name="直線箭頭接點 8">
            <a:extLst>
              <a:ext uri="{FF2B5EF4-FFF2-40B4-BE49-F238E27FC236}">
                <a16:creationId xmlns:a16="http://schemas.microsoft.com/office/drawing/2014/main" id="{512C373B-6DB1-AA57-EEA4-B319048AAE77}"/>
              </a:ext>
            </a:extLst>
          </p:cNvPr>
          <p:cNvCxnSpPr>
            <a:cxnSpLocks/>
          </p:cNvCxnSpPr>
          <p:nvPr/>
        </p:nvCxnSpPr>
        <p:spPr>
          <a:xfrm>
            <a:off x="3936346" y="2751850"/>
            <a:ext cx="1198485"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663A3DDC-4014-057D-8458-C528CE7FA764}"/>
              </a:ext>
            </a:extLst>
          </p:cNvPr>
          <p:cNvSpPr txBox="1"/>
          <p:nvPr/>
        </p:nvSpPr>
        <p:spPr>
          <a:xfrm>
            <a:off x="5236028" y="2277475"/>
            <a:ext cx="1752600" cy="1323439"/>
          </a:xfrm>
          <a:prstGeom prst="rect">
            <a:avLst/>
          </a:prstGeom>
          <a:noFill/>
        </p:spPr>
        <p:txBody>
          <a:bodyPr wrap="square" rtlCol="0">
            <a:spAutoFit/>
          </a:bodyPr>
          <a:lstStyle/>
          <a:p>
            <a:pPr algn="ctr"/>
            <a:r>
              <a:rPr kumimoji="1" lang="en-US" altLang="zh-TW" sz="8000" dirty="0"/>
              <a:t>🖥️</a:t>
            </a:r>
            <a:endParaRPr kumimoji="1" lang="zh-TW" altLang="en-US" sz="8000" dirty="0"/>
          </a:p>
        </p:txBody>
      </p:sp>
      <p:cxnSp>
        <p:nvCxnSpPr>
          <p:cNvPr id="11" name="直線箭頭接點 10">
            <a:extLst>
              <a:ext uri="{FF2B5EF4-FFF2-40B4-BE49-F238E27FC236}">
                <a16:creationId xmlns:a16="http://schemas.microsoft.com/office/drawing/2014/main" id="{081EBA36-0AFE-6220-37B8-F968592CD31A}"/>
              </a:ext>
            </a:extLst>
          </p:cNvPr>
          <p:cNvCxnSpPr>
            <a:cxnSpLocks/>
          </p:cNvCxnSpPr>
          <p:nvPr/>
        </p:nvCxnSpPr>
        <p:spPr>
          <a:xfrm>
            <a:off x="6988628" y="2751850"/>
            <a:ext cx="1198485"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171B2F0B-DF3D-369B-47D5-AFCEDE489616}"/>
              </a:ext>
            </a:extLst>
          </p:cNvPr>
          <p:cNvSpPr txBox="1"/>
          <p:nvPr/>
        </p:nvSpPr>
        <p:spPr>
          <a:xfrm>
            <a:off x="8375468" y="2451288"/>
            <a:ext cx="579120"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Tree>
    <p:extLst>
      <p:ext uri="{BB962C8B-B14F-4D97-AF65-F5344CB8AC3E}">
        <p14:creationId xmlns:p14="http://schemas.microsoft.com/office/powerpoint/2010/main" val="76237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0868FB-6F6F-35BC-A23D-E0A4D52520A8}"/>
              </a:ext>
            </a:extLst>
          </p:cNvPr>
          <p:cNvSpPr>
            <a:spLocks noGrp="1"/>
          </p:cNvSpPr>
          <p:nvPr>
            <p:ph type="title"/>
          </p:nvPr>
        </p:nvSpPr>
        <p:spPr/>
        <p:txBody>
          <a:bodyPr/>
          <a:lstStyle/>
          <a:p>
            <a:r>
              <a:rPr kumimoji="1" lang="en-US" altLang="zh-TW" dirty="0"/>
              <a:t>The Revolution of </a:t>
            </a:r>
            <a:r>
              <a:rPr kumimoji="1" lang="en-US" altLang="zh-TW" dirty="0" err="1"/>
              <a:t>ChatGPT</a:t>
            </a:r>
            <a:endParaRPr kumimoji="1" lang="zh-TW" altLang="en-US" dirty="0"/>
          </a:p>
        </p:txBody>
      </p:sp>
      <p:sp>
        <p:nvSpPr>
          <p:cNvPr id="4" name="投影片編號版面配置區 3">
            <a:extLst>
              <a:ext uri="{FF2B5EF4-FFF2-40B4-BE49-F238E27FC236}">
                <a16:creationId xmlns:a16="http://schemas.microsoft.com/office/drawing/2014/main" id="{EDD7684D-DA0F-B6F8-7ABC-6110B2CE0DF9}"/>
              </a:ext>
            </a:extLst>
          </p:cNvPr>
          <p:cNvSpPr>
            <a:spLocks noGrp="1"/>
          </p:cNvSpPr>
          <p:nvPr>
            <p:ph type="sldNum" sz="quarter" idx="12"/>
          </p:nvPr>
        </p:nvSpPr>
        <p:spPr/>
        <p:txBody>
          <a:bodyPr/>
          <a:lstStyle/>
          <a:p>
            <a:fld id="{6113E31D-E2AB-40D1-8B51-AFA5AFEF393A}" type="slidenum">
              <a:rPr lang="en-US" smtClean="0"/>
              <a:pPr/>
              <a:t>8</a:t>
            </a:fld>
            <a:endParaRPr lang="en-US" dirty="0"/>
          </a:p>
        </p:txBody>
      </p:sp>
      <p:pic>
        <p:nvPicPr>
          <p:cNvPr id="2050" name="Picture 2">
            <a:extLst>
              <a:ext uri="{FF2B5EF4-FFF2-40B4-BE49-F238E27FC236}">
                <a16:creationId xmlns:a16="http://schemas.microsoft.com/office/drawing/2014/main" id="{39E07DDE-D011-6299-A807-ED42ACC99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013" y="2080805"/>
            <a:ext cx="7060629" cy="39726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46E1A2F0-2B3B-1E98-C744-317CE2B4F219}"/>
              </a:ext>
            </a:extLst>
          </p:cNvPr>
          <p:cNvSpPr txBox="1"/>
          <p:nvPr/>
        </p:nvSpPr>
        <p:spPr>
          <a:xfrm>
            <a:off x="2477765" y="6257465"/>
            <a:ext cx="7269123" cy="523220"/>
          </a:xfrm>
          <a:prstGeom prst="rect">
            <a:avLst/>
          </a:prstGeom>
          <a:noFill/>
        </p:spPr>
        <p:txBody>
          <a:bodyPr wrap="square" rtlCol="0">
            <a:spAutoFit/>
          </a:bodyPr>
          <a:lstStyle/>
          <a:p>
            <a:r>
              <a:rPr kumimoji="1" lang="en-US" altLang="zh-TW" sz="1400" dirty="0"/>
              <a:t>Figure source: https://</a:t>
            </a:r>
            <a:r>
              <a:rPr kumimoji="1" lang="en-US" altLang="zh-TW" sz="1400" dirty="0" err="1"/>
              <a:t>poole.ncsu.edu</a:t>
            </a:r>
            <a:r>
              <a:rPr kumimoji="1" lang="en-US" altLang="zh-TW" sz="1400" dirty="0"/>
              <a:t>/thought-leadership/article/lets-chat-about-</a:t>
            </a:r>
            <a:r>
              <a:rPr kumimoji="1" lang="en-US" altLang="zh-TW" sz="1400" dirty="0" err="1"/>
              <a:t>chatgpt</a:t>
            </a:r>
            <a:r>
              <a:rPr kumimoji="1" lang="en-US" altLang="zh-TW" sz="1400" dirty="0"/>
              <a:t>/</a:t>
            </a:r>
          </a:p>
          <a:p>
            <a:r>
              <a:rPr kumimoji="1" lang="en" altLang="zh-TW" sz="1400" dirty="0"/>
              <a:t>https://</a:t>
            </a:r>
            <a:r>
              <a:rPr kumimoji="1" lang="en" altLang="zh-TW" sz="1400" dirty="0" err="1"/>
              <a:t>openai.com</a:t>
            </a:r>
            <a:r>
              <a:rPr kumimoji="1" lang="en" altLang="zh-TW" sz="1400" dirty="0"/>
              <a:t>/index/</a:t>
            </a:r>
            <a:r>
              <a:rPr kumimoji="1" lang="en" altLang="zh-TW" sz="1400" dirty="0" err="1"/>
              <a:t>chatgpt</a:t>
            </a:r>
            <a:r>
              <a:rPr kumimoji="1" lang="en" altLang="zh-TW" sz="1400" dirty="0"/>
              <a:t>/</a:t>
            </a:r>
            <a:endParaRPr kumimoji="1" lang="zh-TW" altLang="en-US" sz="1400" dirty="0"/>
          </a:p>
        </p:txBody>
      </p:sp>
      <p:sp>
        <p:nvSpPr>
          <p:cNvPr id="8" name="文字方塊 7">
            <a:extLst>
              <a:ext uri="{FF2B5EF4-FFF2-40B4-BE49-F238E27FC236}">
                <a16:creationId xmlns:a16="http://schemas.microsoft.com/office/drawing/2014/main" id="{80C202C2-0880-D4B3-31EA-6667DAC9DEA5}"/>
              </a:ext>
            </a:extLst>
          </p:cNvPr>
          <p:cNvSpPr txBox="1"/>
          <p:nvPr/>
        </p:nvSpPr>
        <p:spPr>
          <a:xfrm>
            <a:off x="653142" y="1586711"/>
            <a:ext cx="4866813" cy="369332"/>
          </a:xfrm>
          <a:prstGeom prst="rect">
            <a:avLst/>
          </a:prstGeom>
          <a:noFill/>
        </p:spPr>
        <p:txBody>
          <a:bodyPr wrap="square" rtlCol="0">
            <a:spAutoFit/>
          </a:bodyPr>
          <a:lstStyle/>
          <a:p>
            <a:r>
              <a:rPr kumimoji="1" lang="en" altLang="zh-TW" dirty="0" err="1"/>
              <a:t>ChatGPT</a:t>
            </a:r>
            <a:r>
              <a:rPr kumimoji="1" lang="en" altLang="zh-TW" dirty="0"/>
              <a:t> came out in November, 2022.</a:t>
            </a:r>
            <a:endParaRPr kumimoji="1" lang="zh-TW" altLang="en-US" dirty="0"/>
          </a:p>
        </p:txBody>
      </p:sp>
    </p:spTree>
    <p:extLst>
      <p:ext uri="{BB962C8B-B14F-4D97-AF65-F5344CB8AC3E}">
        <p14:creationId xmlns:p14="http://schemas.microsoft.com/office/powerpoint/2010/main" val="3034243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1E046-4B7F-576F-5217-73815E85BF9E}"/>
              </a:ext>
            </a:extLst>
          </p:cNvPr>
          <p:cNvSpPr>
            <a:spLocks noGrp="1"/>
          </p:cNvSpPr>
          <p:nvPr>
            <p:ph type="title"/>
          </p:nvPr>
        </p:nvSpPr>
        <p:spPr/>
        <p:txBody>
          <a:bodyPr>
            <a:normAutofit/>
          </a:bodyPr>
          <a:lstStyle/>
          <a:p>
            <a:r>
              <a:rPr kumimoji="1" lang="zh-TW" altLang="en-US" dirty="0"/>
              <a:t>大型語言模型的演化樹</a:t>
            </a:r>
          </a:p>
        </p:txBody>
      </p:sp>
      <p:sp>
        <p:nvSpPr>
          <p:cNvPr id="4" name="投影片編號版面配置區 3">
            <a:extLst>
              <a:ext uri="{FF2B5EF4-FFF2-40B4-BE49-F238E27FC236}">
                <a16:creationId xmlns:a16="http://schemas.microsoft.com/office/drawing/2014/main" id="{1BDC1253-FB74-481A-3604-569596C8DF8B}"/>
              </a:ext>
            </a:extLst>
          </p:cNvPr>
          <p:cNvSpPr>
            <a:spLocks noGrp="1"/>
          </p:cNvSpPr>
          <p:nvPr>
            <p:ph type="sldNum" sz="quarter" idx="12"/>
          </p:nvPr>
        </p:nvSpPr>
        <p:spPr/>
        <p:txBody>
          <a:bodyPr/>
          <a:lstStyle/>
          <a:p>
            <a:fld id="{6113E31D-E2AB-40D1-8B51-AFA5AFEF393A}" type="slidenum">
              <a:rPr lang="en-US" smtClean="0"/>
              <a:pPr/>
              <a:t>9</a:t>
            </a:fld>
            <a:endParaRPr lang="en-US" dirty="0"/>
          </a:p>
        </p:txBody>
      </p:sp>
      <p:pic>
        <p:nvPicPr>
          <p:cNvPr id="7" name="圖片 6">
            <a:extLst>
              <a:ext uri="{FF2B5EF4-FFF2-40B4-BE49-F238E27FC236}">
                <a16:creationId xmlns:a16="http://schemas.microsoft.com/office/drawing/2014/main" id="{67F15F43-9333-0F89-6741-3E82150A4FD0}"/>
              </a:ext>
            </a:extLst>
          </p:cNvPr>
          <p:cNvPicPr>
            <a:picLocks noChangeAspect="1"/>
          </p:cNvPicPr>
          <p:nvPr/>
        </p:nvPicPr>
        <p:blipFill>
          <a:blip r:embed="rId2"/>
          <a:stretch>
            <a:fillRect/>
          </a:stretch>
        </p:blipFill>
        <p:spPr>
          <a:xfrm>
            <a:off x="1156986" y="1541284"/>
            <a:ext cx="6521370" cy="5080085"/>
          </a:xfrm>
          <a:prstGeom prst="rect">
            <a:avLst/>
          </a:prstGeom>
        </p:spPr>
      </p:pic>
      <p:sp>
        <p:nvSpPr>
          <p:cNvPr id="8" name="文字方塊 7">
            <a:extLst>
              <a:ext uri="{FF2B5EF4-FFF2-40B4-BE49-F238E27FC236}">
                <a16:creationId xmlns:a16="http://schemas.microsoft.com/office/drawing/2014/main" id="{9D59790F-3374-1176-1EF0-C3FA17FE1DED}"/>
              </a:ext>
            </a:extLst>
          </p:cNvPr>
          <p:cNvSpPr txBox="1"/>
          <p:nvPr/>
        </p:nvSpPr>
        <p:spPr>
          <a:xfrm>
            <a:off x="7976565" y="5882415"/>
            <a:ext cx="3594949" cy="830997"/>
          </a:xfrm>
          <a:prstGeom prst="rect">
            <a:avLst/>
          </a:prstGeom>
          <a:noFill/>
        </p:spPr>
        <p:txBody>
          <a:bodyPr wrap="square" rtlCol="0">
            <a:spAutoFit/>
          </a:bodyPr>
          <a:lstStyle/>
          <a:p>
            <a:pPr algn="just"/>
            <a:r>
              <a:rPr kumimoji="1" lang="en" altLang="zh-TW" sz="1200" dirty="0"/>
              <a:t>Yang, </a:t>
            </a:r>
            <a:r>
              <a:rPr kumimoji="1" lang="en" altLang="zh-TW" sz="1200" dirty="0" err="1"/>
              <a:t>Jingfeng</a:t>
            </a:r>
            <a:r>
              <a:rPr kumimoji="1" lang="en" altLang="zh-TW" sz="1200" dirty="0"/>
              <a:t>, et al. "Harnessing the power of </a:t>
            </a:r>
            <a:r>
              <a:rPr kumimoji="1" lang="en" altLang="zh-TW" sz="1200" dirty="0" err="1"/>
              <a:t>llms</a:t>
            </a:r>
            <a:r>
              <a:rPr kumimoji="1" lang="en" altLang="zh-TW" sz="1200" dirty="0"/>
              <a:t> in practice: A survey on </a:t>
            </a:r>
            <a:r>
              <a:rPr kumimoji="1" lang="en" altLang="zh-TW" sz="1200" dirty="0" err="1"/>
              <a:t>chatgpt</a:t>
            </a:r>
            <a:r>
              <a:rPr kumimoji="1" lang="en" altLang="zh-TW" sz="1200" dirty="0"/>
              <a:t> and beyond." ACM Transactions on Knowledge Discovery from Data 18.6 (2024): 1-32.</a:t>
            </a:r>
            <a:endParaRPr kumimoji="1" lang="zh-TW" altLang="en-US" sz="1200" dirty="0"/>
          </a:p>
        </p:txBody>
      </p:sp>
    </p:spTree>
    <p:extLst>
      <p:ext uri="{BB962C8B-B14F-4D97-AF65-F5344CB8AC3E}">
        <p14:creationId xmlns:p14="http://schemas.microsoft.com/office/powerpoint/2010/main" val="2110448711"/>
      </p:ext>
    </p:extLst>
  </p:cSld>
  <p:clrMapOvr>
    <a:masterClrMapping/>
  </p:clrMapOvr>
</p:sld>
</file>

<file path=ppt/theme/theme1.xml><?xml version="1.0" encoding="utf-8"?>
<a:theme xmlns:a="http://schemas.openxmlformats.org/drawingml/2006/main" name="回顧">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urse_template_DL" id="{E71C07C9-5718-B34F-9EA9-A4FDE47A262C}" vid="{F05AA8C9-6C58-904C-AE8A-42257BEE94D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回顧</Template>
  <TotalTime>2746</TotalTime>
  <Words>2626</Words>
  <Application>Microsoft Macintosh PowerPoint</Application>
  <PresentationFormat>寬螢幕</PresentationFormat>
  <Paragraphs>448</Paragraphs>
  <Slides>40</Slides>
  <Notes>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40</vt:i4>
      </vt:variant>
    </vt:vector>
  </HeadingPairs>
  <TitlesOfParts>
    <vt:vector size="49" baseType="lpstr">
      <vt:lpstr>Microsoft JhengHei</vt:lpstr>
      <vt:lpstr>新細明體</vt:lpstr>
      <vt:lpstr>BiauKaiTC Regular</vt:lpstr>
      <vt:lpstr>Google Sans Text</vt:lpstr>
      <vt:lpstr>Nanum Brush Script</vt:lpstr>
      <vt:lpstr>Arial</vt:lpstr>
      <vt:lpstr>Calibri</vt:lpstr>
      <vt:lpstr>Roboto</vt:lpstr>
      <vt:lpstr>回顧</vt:lpstr>
      <vt:lpstr>智慧運算技術導論 自然語言處理篇 - Embeddings</vt:lpstr>
      <vt:lpstr>PowerPoint 簡報</vt:lpstr>
      <vt:lpstr>Ying-Jia Lin</vt:lpstr>
      <vt:lpstr>Outline</vt:lpstr>
      <vt:lpstr>什麼是自然語言處理（Natural Language Processing, NLP）？</vt:lpstr>
      <vt:lpstr>程式語言 vs. 自然語言</vt:lpstr>
      <vt:lpstr>什麼是自然語言處理？</vt:lpstr>
      <vt:lpstr>The Revolution of ChatGPT</vt:lpstr>
      <vt:lpstr>大型語言模型的演化樹</vt:lpstr>
      <vt:lpstr>以前的 GPT 有口吃</vt:lpstr>
      <vt:lpstr>自然語言處理在醫學上的應用？</vt:lpstr>
      <vt:lpstr>應用1: 醫療文本分類 (使用 ICD-10 編碼)</vt:lpstr>
      <vt:lpstr>ICD-10 國際疾病分類編碼</vt:lpstr>
      <vt:lpstr>Z開頭是跟健康狀態有關的項目</vt:lpstr>
      <vt:lpstr>應用2: 命名實體辨識 (Named Entity Recognition, NER)</vt:lpstr>
      <vt:lpstr>應用2: 於文中標註出疾病分類位置</vt:lpstr>
      <vt:lpstr>應用3: ChatDoctor (醫學問答系統)</vt:lpstr>
      <vt:lpstr>很多厲害的大型語言模型都需要上網...</vt:lpstr>
      <vt:lpstr>PowerPoint 簡報</vt:lpstr>
      <vt:lpstr>電腦是如何學習自然語言呢？</vt:lpstr>
      <vt:lpstr>影像 vs. 文字</vt:lpstr>
      <vt:lpstr>Outline</vt:lpstr>
      <vt:lpstr>Google Search (Retrieval)</vt:lpstr>
      <vt:lpstr>Google Search vs. 向量化</vt:lpstr>
      <vt:lpstr>Bag-of-words Model</vt:lpstr>
      <vt:lpstr>Bag-of-words Model (Example 1)</vt:lpstr>
      <vt:lpstr>Bag-of-words Model (Example 2)</vt:lpstr>
      <vt:lpstr>TF-IDF</vt:lpstr>
      <vt:lpstr>TF-IDF 為什麼這樣設計？</vt:lpstr>
      <vt:lpstr>Sentence Embeddings: TF-IDF</vt:lpstr>
      <vt:lpstr>TF-IDF 的問題</vt:lpstr>
      <vt:lpstr>Retrieval</vt:lpstr>
      <vt:lpstr>Retrieval-Augmented Generation (RAG)</vt:lpstr>
      <vt:lpstr>Outline</vt:lpstr>
      <vt:lpstr>詞嵌入：把詞嵌入到向量 (Word2Vec)</vt:lpstr>
      <vt:lpstr>每個字，都是一段向量 – 詞向量</vt:lpstr>
      <vt:lpstr>詞向量視覺化</vt:lpstr>
      <vt:lpstr>Word pairs illustrating the gender relation</vt:lpstr>
      <vt:lpstr>Word2Vec 是淺層神經網路</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深度學習 Deep Learning</dc:title>
  <dc:creator>林英嘉</dc:creator>
  <cp:lastModifiedBy>英嘉 林</cp:lastModifiedBy>
  <cp:revision>483</cp:revision>
  <dcterms:created xsi:type="dcterms:W3CDTF">2025-02-07T09:05:59Z</dcterms:created>
  <dcterms:modified xsi:type="dcterms:W3CDTF">2026-01-26T04:27:53Z</dcterms:modified>
</cp:coreProperties>
</file>